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45"/>
  </p:notesMasterIdLst>
  <p:handoutMasterIdLst>
    <p:handoutMasterId r:id="rId46"/>
  </p:handoutMasterIdLst>
  <p:sldIdLst>
    <p:sldId id="402" r:id="rId2"/>
    <p:sldId id="650" r:id="rId3"/>
    <p:sldId id="651" r:id="rId4"/>
    <p:sldId id="657" r:id="rId5"/>
    <p:sldId id="728" r:id="rId6"/>
    <p:sldId id="729" r:id="rId7"/>
    <p:sldId id="730" r:id="rId8"/>
    <p:sldId id="731" r:id="rId9"/>
    <p:sldId id="732" r:id="rId10"/>
    <p:sldId id="726" r:id="rId11"/>
    <p:sldId id="733" r:id="rId12"/>
    <p:sldId id="734" r:id="rId13"/>
    <p:sldId id="727" r:id="rId14"/>
    <p:sldId id="654" r:id="rId15"/>
    <p:sldId id="652" r:id="rId16"/>
    <p:sldId id="690" r:id="rId17"/>
    <p:sldId id="691" r:id="rId18"/>
    <p:sldId id="770" r:id="rId19"/>
    <p:sldId id="771" r:id="rId20"/>
    <p:sldId id="772" r:id="rId21"/>
    <p:sldId id="773" r:id="rId22"/>
    <p:sldId id="774" r:id="rId23"/>
    <p:sldId id="775" r:id="rId24"/>
    <p:sldId id="776" r:id="rId25"/>
    <p:sldId id="735" r:id="rId26"/>
    <p:sldId id="736" r:id="rId27"/>
    <p:sldId id="737" r:id="rId28"/>
    <p:sldId id="738" r:id="rId29"/>
    <p:sldId id="739" r:id="rId30"/>
    <p:sldId id="741" r:id="rId31"/>
    <p:sldId id="742" r:id="rId32"/>
    <p:sldId id="743" r:id="rId33"/>
    <p:sldId id="744" r:id="rId34"/>
    <p:sldId id="745" r:id="rId35"/>
    <p:sldId id="746" r:id="rId36"/>
    <p:sldId id="747" r:id="rId37"/>
    <p:sldId id="749" r:id="rId38"/>
    <p:sldId id="764" r:id="rId39"/>
    <p:sldId id="750" r:id="rId40"/>
    <p:sldId id="762" r:id="rId41"/>
    <p:sldId id="763" r:id="rId42"/>
    <p:sldId id="769" r:id="rId43"/>
    <p:sldId id="77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BF2EA"/>
    <a:srgbClr val="D6E3D0"/>
    <a:srgbClr val="F0F0F0"/>
    <a:srgbClr val="70AD47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 autoAdjust="0"/>
    <p:restoredTop sz="88335" autoAdjust="0"/>
  </p:normalViewPr>
  <p:slideViewPr>
    <p:cSldViewPr snapToGrid="0" snapToObjects="1" showGuides="1">
      <p:cViewPr>
        <p:scale>
          <a:sx n="89" d="100"/>
          <a:sy n="89" d="100"/>
        </p:scale>
        <p:origin x="608" y="9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25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2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7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5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7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4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1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54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anything in brackets is markup; only 4 pieces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742507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8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275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HTTP_header_fiel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ds100-sp18-xm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(null)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(null)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(null)"/><Relationship Id="rId4" Type="http://schemas.openxmlformats.org/officeDocument/2006/relationships/image" Target="../media/image5.(null)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9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(null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18601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100</a:t>
            </a:r>
            <a:br>
              <a:rPr lang="en-US" b="1" dirty="0">
                <a:uFillTx/>
              </a:rPr>
            </a:br>
            <a:r>
              <a:rPr lang="en-US" sz="5400" i="1" dirty="0">
                <a:uFillTx/>
              </a:rPr>
              <a:t>Lecture 9: </a:t>
            </a:r>
            <a:br>
              <a:rPr lang="en-US" sz="5400" i="1" dirty="0">
                <a:uFillTx/>
              </a:rPr>
            </a:br>
            <a:r>
              <a:rPr lang="en-US" sz="5400" i="1" dirty="0">
                <a:uFillTx/>
              </a:rPr>
              <a:t>Scraping Web Technologies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b="1" dirty="0">
                <a:uFillTx/>
              </a:rPr>
              <a:t>Deb Nolan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deborah_nolan</a:t>
            </a:r>
            <a:r>
              <a:rPr lang="en-US" sz="1600" dirty="0">
                <a:uFillTx/>
                <a:hlinkClick r:id="rId2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hellerstein@berkeley.edu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42682" y="0"/>
            <a:ext cx="5319500" cy="3657600"/>
            <a:chOff x="4943726" y="-89694"/>
            <a:chExt cx="5319500" cy="3657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3726" y="-89694"/>
              <a:ext cx="5319500" cy="3657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7431" y="671171"/>
              <a:ext cx="1663700" cy="3302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161090" y="0"/>
            <a:ext cx="5319499" cy="3657600"/>
            <a:chOff x="0" y="-89694"/>
            <a:chExt cx="5319499" cy="3657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89694"/>
              <a:ext cx="5319499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4438" y="662500"/>
              <a:ext cx="1676400" cy="3302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41591" y="3355972"/>
            <a:ext cx="5319499" cy="3657600"/>
            <a:chOff x="4943726" y="3355972"/>
            <a:chExt cx="5319499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3726" y="3355972"/>
              <a:ext cx="5319499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526" y="4004689"/>
              <a:ext cx="1447800" cy="330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59998" y="3355972"/>
            <a:ext cx="5319500" cy="3657600"/>
            <a:chOff x="0" y="3355972"/>
            <a:chExt cx="5319500" cy="3657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355972"/>
              <a:ext cx="5319500" cy="3657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70338" y="4061181"/>
              <a:ext cx="14605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31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F269-6F39-A442-9DB4-2E49556F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a Scatter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6EA3C-BFB5-EC44-A14A-4D4DC27DD6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901" y="2165666"/>
            <a:ext cx="5701157" cy="382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268A7C-FA60-7546-96ED-327A87268A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46" y="2165665"/>
            <a:ext cx="5701157" cy="3826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4C0A72-8495-5A43-9E7F-A6300386065C}"/>
              </a:ext>
            </a:extLst>
          </p:cNvPr>
          <p:cNvSpPr txBox="1"/>
          <p:nvPr/>
        </p:nvSpPr>
        <p:spPr>
          <a:xfrm>
            <a:off x="1441170" y="1804413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Descriptive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43FB-6A03-7B44-816E-F4A85BB79B83}"/>
              </a:ext>
            </a:extLst>
          </p:cNvPr>
          <p:cNvSpPr txBox="1"/>
          <p:nvPr/>
        </p:nvSpPr>
        <p:spPr>
          <a:xfrm>
            <a:off x="7142327" y="1804413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98C9F-2D72-414F-AF31-87E2DFF70574}"/>
              </a:ext>
            </a:extLst>
          </p:cNvPr>
          <p:cNvSpPr txBox="1"/>
          <p:nvPr/>
        </p:nvSpPr>
        <p:spPr>
          <a:xfrm>
            <a:off x="6676845" y="2381110"/>
            <a:ext cx="363593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Set opacity (alpha) on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A8244-F9CE-1841-9587-919D3CF61EB5}"/>
              </a:ext>
            </a:extLst>
          </p:cNvPr>
          <p:cNvSpPr txBox="1"/>
          <p:nvPr/>
        </p:nvSpPr>
        <p:spPr>
          <a:xfrm>
            <a:off x="9340840" y="5184694"/>
            <a:ext cx="24064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Kernel Smoothed Fit</a:t>
            </a:r>
          </a:p>
        </p:txBody>
      </p:sp>
    </p:spTree>
    <p:extLst>
      <p:ext uri="{BB962C8B-B14F-4D97-AF65-F5344CB8AC3E}">
        <p14:creationId xmlns:p14="http://schemas.microsoft.com/office/powerpoint/2010/main" val="17656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DEB6B1-5A5B-224A-A617-8FC8EE9A8B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842" y="3698592"/>
            <a:ext cx="4711700" cy="316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4F269-6F39-A442-9DB4-2E49556F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a Scatter Plot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2909B-A19C-A94C-A195-BD2A84DA8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630" y="1257132"/>
            <a:ext cx="4661170" cy="4530726"/>
          </a:xfrm>
        </p:spPr>
        <p:txBody>
          <a:bodyPr/>
          <a:lstStyle/>
          <a:p>
            <a:r>
              <a:rPr lang="en-US" dirty="0"/>
              <a:t>Weighted combination of all y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6EA3C-BFB5-EC44-A14A-4D4DC27DD6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73" y="2165666"/>
            <a:ext cx="5701157" cy="382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268A7C-FA60-7546-96ED-327A87268A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19073" y="2165665"/>
            <a:ext cx="5701157" cy="3826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4C0A72-8495-5A43-9E7F-A6300386065C}"/>
              </a:ext>
            </a:extLst>
          </p:cNvPr>
          <p:cNvSpPr txBox="1"/>
          <p:nvPr/>
        </p:nvSpPr>
        <p:spPr>
          <a:xfrm>
            <a:off x="-5524849" y="1804413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Descriptive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43FB-6A03-7B44-816E-F4A85BB79B83}"/>
              </a:ext>
            </a:extLst>
          </p:cNvPr>
          <p:cNvSpPr txBox="1"/>
          <p:nvPr/>
        </p:nvSpPr>
        <p:spPr>
          <a:xfrm>
            <a:off x="1791099" y="1804413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98C9F-2D72-414F-AF31-87E2DFF70574}"/>
              </a:ext>
            </a:extLst>
          </p:cNvPr>
          <p:cNvSpPr txBox="1"/>
          <p:nvPr/>
        </p:nvSpPr>
        <p:spPr>
          <a:xfrm>
            <a:off x="1325617" y="2381110"/>
            <a:ext cx="363593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Set opacity (alpha) on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A8244-F9CE-1841-9587-919D3CF61EB5}"/>
              </a:ext>
            </a:extLst>
          </p:cNvPr>
          <p:cNvSpPr txBox="1"/>
          <p:nvPr/>
        </p:nvSpPr>
        <p:spPr>
          <a:xfrm>
            <a:off x="3989612" y="5184694"/>
            <a:ext cx="24064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Kernel Smoothed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4B9D8-B323-834A-B060-CA5EE85E2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571" y="2204523"/>
            <a:ext cx="4592243" cy="143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7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06" y="204928"/>
            <a:ext cx="10801350" cy="1325563"/>
          </a:xfrm>
        </p:spPr>
        <p:txBody>
          <a:bodyPr/>
          <a:lstStyle/>
          <a:p>
            <a:r>
              <a:rPr lang="en-US" dirty="0"/>
              <a:t>Dealing with Big Data (Smoothly)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87" y="1440180"/>
            <a:ext cx="11763013" cy="5417820"/>
          </a:xfrm>
        </p:spPr>
        <p:txBody>
          <a:bodyPr>
            <a:normAutofit/>
          </a:bodyPr>
          <a:lstStyle/>
          <a:p>
            <a:r>
              <a:rPr lang="en-US" b="1" dirty="0"/>
              <a:t>Big n</a:t>
            </a:r>
            <a:r>
              <a:rPr lang="en-US" dirty="0"/>
              <a:t> (many rows)</a:t>
            </a:r>
          </a:p>
          <a:p>
            <a:pPr lvl="1"/>
            <a:r>
              <a:rPr lang="en-US" dirty="0"/>
              <a:t>Aggregation &amp; Smoothing </a:t>
            </a:r>
            <a:r>
              <a:rPr lang="mr-IN" dirty="0"/>
              <a:t>–</a:t>
            </a:r>
            <a:r>
              <a:rPr lang="en-US" dirty="0"/>
              <a:t> compute summaries over groups/regions</a:t>
            </a:r>
          </a:p>
          <a:p>
            <a:pPr lvl="2"/>
            <a:r>
              <a:rPr lang="en-US" dirty="0"/>
              <a:t>Sliding windows, kernel density smoothing</a:t>
            </a:r>
          </a:p>
          <a:p>
            <a:pPr lvl="1"/>
            <a:r>
              <a:rPr lang="en-US" dirty="0"/>
              <a:t>Set transparency or use contour plots to avoid over-plotting</a:t>
            </a:r>
          </a:p>
          <a:p>
            <a:r>
              <a:rPr lang="en-US" b="1" dirty="0"/>
              <a:t>Big p</a:t>
            </a:r>
            <a:r>
              <a:rPr lang="en-US" dirty="0"/>
              <a:t> (many columns)</a:t>
            </a:r>
          </a:p>
          <a:p>
            <a:pPr lvl="1"/>
            <a:r>
              <a:rPr lang="en-US" dirty="0"/>
              <a:t>Faceting – Using additional columns to </a:t>
            </a:r>
          </a:p>
          <a:p>
            <a:pPr lvl="2"/>
            <a:r>
              <a:rPr lang="en-US" dirty="0"/>
              <a:t>Adjust shape, size, color of plot elements</a:t>
            </a:r>
          </a:p>
          <a:p>
            <a:pPr lvl="2"/>
            <a:r>
              <a:rPr lang="en-US" dirty="0"/>
              <a:t>Breaking data down by auxiliary dimensions (e.g., age, gender, region …)</a:t>
            </a:r>
          </a:p>
          <a:p>
            <a:pPr lvl="1"/>
            <a:r>
              <a:rPr lang="en-US" dirty="0"/>
              <a:t>Create new hybrid columns that summarize multiple columns</a:t>
            </a:r>
          </a:p>
          <a:p>
            <a:pPr lvl="2"/>
            <a:r>
              <a:rPr lang="en-US" b="1" dirty="0"/>
              <a:t>Example</a:t>
            </a:r>
            <a:r>
              <a:rPr lang="en-US" dirty="0"/>
              <a:t>: total sources of revenue instead of revenue by product</a:t>
            </a:r>
          </a:p>
          <a:p>
            <a:pPr marL="106203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9EF55-E23C-7E4B-A6D7-F499306C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00CB1-E05D-524A-AACC-CCF3BD8C9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9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046D-886D-7943-AED9-ED9A1A3F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B946-84C7-E746-AB3B-867AA03C9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71737"/>
          </a:xfrm>
        </p:spPr>
        <p:txBody>
          <a:bodyPr/>
          <a:lstStyle/>
          <a:p>
            <a:r>
              <a:rPr lang="en-US" dirty="0"/>
              <a:t>Today (Tuesday)</a:t>
            </a:r>
          </a:p>
          <a:p>
            <a:pPr lvl="1"/>
            <a:r>
              <a:rPr lang="en-US" dirty="0"/>
              <a:t>Web technologies -- getting data from the web</a:t>
            </a:r>
          </a:p>
          <a:p>
            <a:pPr lvl="2"/>
            <a:r>
              <a:rPr lang="en-US" dirty="0"/>
              <a:t>Pandas on the Web</a:t>
            </a:r>
          </a:p>
          <a:p>
            <a:pPr lvl="2"/>
            <a:r>
              <a:rPr lang="en-US" dirty="0"/>
              <a:t>JSON, XML, and HTML</a:t>
            </a:r>
          </a:p>
          <a:p>
            <a:pPr lvl="2"/>
            <a:r>
              <a:rPr lang="en-US" dirty="0"/>
              <a:t>HTTP – Get and Post</a:t>
            </a:r>
          </a:p>
          <a:p>
            <a:pPr lvl="2"/>
            <a:r>
              <a:rPr lang="en-US" dirty="0"/>
              <a:t>REST APIs, Scraping</a:t>
            </a:r>
          </a:p>
          <a:p>
            <a:r>
              <a:rPr lang="en-US" dirty="0"/>
              <a:t>Thursday</a:t>
            </a:r>
          </a:p>
          <a:p>
            <a:pPr lvl="1"/>
            <a:r>
              <a:rPr lang="en-US" dirty="0"/>
              <a:t>Both Fernando and I are out </a:t>
            </a:r>
            <a:r>
              <a:rPr lang="en-US" dirty="0">
                <a:sym typeface="Wingdings" pitchFamily="2" charset="2"/>
              </a:rPr>
              <a:t> guest lecturer Sam Lau!!</a:t>
            </a:r>
          </a:p>
          <a:p>
            <a:pPr lvl="1"/>
            <a:r>
              <a:rPr lang="en-US" dirty="0">
                <a:sym typeface="Wingdings" pitchFamily="2" charset="2"/>
              </a:rPr>
              <a:t>String processing</a:t>
            </a:r>
          </a:p>
          <a:p>
            <a:pPr lvl="2"/>
            <a:r>
              <a:rPr lang="en-US" dirty="0">
                <a:sym typeface="Wingdings" pitchFamily="2" charset="2"/>
              </a:rPr>
              <a:t>Python String Library</a:t>
            </a:r>
          </a:p>
          <a:p>
            <a:pPr lvl="2"/>
            <a:r>
              <a:rPr lang="en-US" dirty="0">
                <a:sym typeface="Wingdings" pitchFamily="2" charset="2"/>
              </a:rPr>
              <a:t>Regular Expressions</a:t>
            </a:r>
          </a:p>
          <a:p>
            <a:pPr lvl="2"/>
            <a:r>
              <a:rPr lang="en-US" dirty="0"/>
              <a:t>Pandas String Manipulation</a:t>
            </a:r>
          </a:p>
        </p:txBody>
      </p:sp>
    </p:spTree>
    <p:extLst>
      <p:ext uri="{BB962C8B-B14F-4D97-AF65-F5344CB8AC3E}">
        <p14:creationId xmlns:p14="http://schemas.microsoft.com/office/powerpoint/2010/main" val="25483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B0878B-8624-9A48-91F4-0875352E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the Web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3C4A1-A9B2-9A4F-8A66-6F85A318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Simple with Pandas</a:t>
            </a:r>
          </a:p>
        </p:txBody>
      </p:sp>
    </p:spTree>
    <p:extLst>
      <p:ext uri="{BB962C8B-B14F-4D97-AF65-F5344CB8AC3E}">
        <p14:creationId xmlns:p14="http://schemas.microsoft.com/office/powerpoint/2010/main" val="102790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3167-ED3A-B842-8D80-EBC01555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b="1" dirty="0" err="1"/>
              <a:t>read_html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F89A7A-53A0-D344-A454-72E517D5F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Loads tables from web pages</a:t>
            </a:r>
          </a:p>
          <a:p>
            <a:pPr lvl="1"/>
            <a:r>
              <a:rPr lang="en-US" dirty="0"/>
              <a:t>Looks for </a:t>
            </a:r>
            <a:r>
              <a:rPr lang="en-US" b="1" dirty="0"/>
              <a:t>&lt;table&gt;&lt;/table&gt; </a:t>
            </a:r>
          </a:p>
          <a:p>
            <a:pPr lvl="1"/>
            <a:r>
              <a:rPr lang="en-US" dirty="0"/>
              <a:t>Table needs to be </a:t>
            </a:r>
            <a:r>
              <a:rPr lang="en-US" b="1" dirty="0"/>
              <a:t>well formatted</a:t>
            </a:r>
          </a:p>
          <a:p>
            <a:pPr lvl="1"/>
            <a:r>
              <a:rPr lang="en-US" dirty="0"/>
              <a:t>Returns a </a:t>
            </a:r>
            <a:r>
              <a:rPr lang="en-US" b="1" dirty="0"/>
              <a:t>list</a:t>
            </a:r>
            <a:r>
              <a:rPr lang="en-US" dirty="0"/>
              <a:t> of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Can load </a:t>
            </a:r>
            <a:r>
              <a:rPr lang="en-US" u="sng" dirty="0"/>
              <a:t>directly from URL</a:t>
            </a:r>
          </a:p>
          <a:p>
            <a:pPr lvl="1"/>
            <a:r>
              <a:rPr lang="en-US" dirty="0"/>
              <a:t>Careful! Data changes.  Save a copy with your analysis</a:t>
            </a:r>
          </a:p>
          <a:p>
            <a:r>
              <a:rPr lang="en-US" dirty="0"/>
              <a:t>You will often need to do additional transformations to prepare the data</a:t>
            </a:r>
          </a:p>
          <a:p>
            <a:r>
              <a:rPr lang="en-US" dirty="0"/>
              <a:t>Demo! </a:t>
            </a:r>
          </a:p>
        </p:txBody>
      </p:sp>
    </p:spTree>
    <p:extLst>
      <p:ext uri="{BB962C8B-B14F-4D97-AF65-F5344CB8AC3E}">
        <p14:creationId xmlns:p14="http://schemas.microsoft.com/office/powerpoint/2010/main" val="4372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745C-C414-CD44-B76E-A8B7FD02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HTTP – Hypertext Transfer Protocol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9F7FC7-1CFF-6C48-A9F7-0B2117C60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792" y="221343"/>
            <a:ext cx="8384722" cy="1325563"/>
          </a:xfrm>
        </p:spPr>
        <p:txBody>
          <a:bodyPr>
            <a:normAutofit/>
          </a:bodyPr>
          <a:lstStyle/>
          <a:p>
            <a:r>
              <a:rPr lang="en-US" sz="4900" dirty="0"/>
              <a:t>HTTP </a:t>
            </a:r>
            <a:br>
              <a:rPr lang="en-US" sz="4900" dirty="0"/>
            </a:br>
            <a:r>
              <a:rPr lang="en-US" sz="3600" dirty="0"/>
              <a:t>Hypertext Transfer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78" y="2095047"/>
            <a:ext cx="10515600" cy="5040539"/>
          </a:xfrm>
        </p:spPr>
        <p:txBody>
          <a:bodyPr>
            <a:normAutofit/>
          </a:bodyPr>
          <a:lstStyle/>
          <a:p>
            <a:r>
              <a:rPr lang="en-US" dirty="0"/>
              <a:t>Created at CERN by Tim Berners-Lee in 1989 as part of the World Wide Web </a:t>
            </a:r>
          </a:p>
          <a:p>
            <a:r>
              <a:rPr lang="en-US" dirty="0"/>
              <a:t>Started as a simple </a:t>
            </a:r>
            <a:r>
              <a:rPr lang="en-US" b="1" i="1" dirty="0"/>
              <a:t>request-response </a:t>
            </a:r>
            <a:r>
              <a:rPr lang="en-US" b="1" dirty="0"/>
              <a:t>protocol </a:t>
            </a:r>
            <a:r>
              <a:rPr lang="en-US" dirty="0"/>
              <a:t>used by web servers and browsers to access hypertext</a:t>
            </a:r>
          </a:p>
          <a:p>
            <a:r>
              <a:rPr lang="en-US" dirty="0"/>
              <a:t>Widely used exchange data and provides services:</a:t>
            </a:r>
          </a:p>
          <a:p>
            <a:pPr lvl="1"/>
            <a:r>
              <a:rPr lang="en-US" dirty="0"/>
              <a:t>Access webpage &amp; submit forms</a:t>
            </a:r>
          </a:p>
          <a:p>
            <a:pPr lvl="1"/>
            <a:r>
              <a:rPr lang="en-US" dirty="0"/>
              <a:t>Common API to data and services across the internet </a:t>
            </a:r>
          </a:p>
          <a:p>
            <a:r>
              <a:rPr lang="en-US" dirty="0"/>
              <a:t>Foundation of modern REST APIs  … (more on this soon)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A94F1-0A95-DC40-A2B3-3BBB88DE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88179" cy="168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0F0B4B-7050-634F-9648-B3351C76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F93EE-6283-B14A-BB27-8B79605D8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5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7667-3483-8740-928C-F802C8F3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– Response Protocol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0303F8-6D8F-8441-84F6-FC4077AFF866}"/>
              </a:ext>
            </a:extLst>
          </p:cNvPr>
          <p:cNvGrpSpPr/>
          <p:nvPr/>
        </p:nvGrpSpPr>
        <p:grpSpPr>
          <a:xfrm>
            <a:off x="512500" y="1924544"/>
            <a:ext cx="1364342" cy="1857829"/>
            <a:chOff x="1349829" y="2198914"/>
            <a:chExt cx="1364342" cy="18578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510A45D-8D6B-E14F-ADD8-E26448276007}"/>
                </a:ext>
              </a:extLst>
            </p:cNvPr>
            <p:cNvSpPr/>
            <p:nvPr/>
          </p:nvSpPr>
          <p:spPr>
            <a:xfrm>
              <a:off x="1349829" y="2198914"/>
              <a:ext cx="1364342" cy="1857829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E46F6B8-8597-684D-821C-05300E4811A5}"/>
                </a:ext>
              </a:extLst>
            </p:cNvPr>
            <p:cNvSpPr/>
            <p:nvPr/>
          </p:nvSpPr>
          <p:spPr>
            <a:xfrm>
              <a:off x="1372056" y="2273775"/>
              <a:ext cx="1319888" cy="1734147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17C856-4A9E-6041-B546-2E140F0F5AB6}"/>
                </a:ext>
              </a:extLst>
            </p:cNvPr>
            <p:cNvSpPr/>
            <p:nvPr/>
          </p:nvSpPr>
          <p:spPr>
            <a:xfrm>
              <a:off x="2021177" y="2213485"/>
              <a:ext cx="45719" cy="4571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97AAB6-434C-4844-A822-5CCCBA236542}"/>
              </a:ext>
            </a:extLst>
          </p:cNvPr>
          <p:cNvGrpSpPr/>
          <p:nvPr/>
        </p:nvGrpSpPr>
        <p:grpSpPr>
          <a:xfrm>
            <a:off x="8903610" y="2059775"/>
            <a:ext cx="2642047" cy="1722598"/>
            <a:chOff x="7157259" y="2969492"/>
            <a:chExt cx="4347556" cy="2834578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7C54663-0D0B-1C4C-8A1E-965FDA954D0D}"/>
                </a:ext>
              </a:extLst>
            </p:cNvPr>
            <p:cNvSpPr/>
            <p:nvPr/>
          </p:nvSpPr>
          <p:spPr>
            <a:xfrm>
              <a:off x="7157259" y="3656545"/>
              <a:ext cx="4347556" cy="2147525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41ED99-2812-774D-960A-991BBE6E3E41}"/>
                </a:ext>
              </a:extLst>
            </p:cNvPr>
            <p:cNvGrpSpPr/>
            <p:nvPr/>
          </p:nvGrpSpPr>
          <p:grpSpPr>
            <a:xfrm>
              <a:off x="7795842" y="2969492"/>
              <a:ext cx="3066911" cy="2110229"/>
              <a:chOff x="7056009" y="2607496"/>
              <a:chExt cx="3066911" cy="21102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84AB265-CE8F-E743-AD5A-33EDFE2B2A6D}"/>
                  </a:ext>
                </a:extLst>
              </p:cNvPr>
              <p:cNvGrpSpPr/>
              <p:nvPr/>
            </p:nvGrpSpPr>
            <p:grpSpPr>
              <a:xfrm>
                <a:off x="7428666" y="2607496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8" name="Cube 7">
                  <a:extLst>
                    <a:ext uri="{FF2B5EF4-FFF2-40B4-BE49-F238E27FC236}">
                      <a16:creationId xmlns:a16="http://schemas.microsoft.com/office/drawing/2014/main" id="{AD70DDF0-70CD-D349-AE1F-02FB5B40A92D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ube 8">
                  <a:extLst>
                    <a:ext uri="{FF2B5EF4-FFF2-40B4-BE49-F238E27FC236}">
                      <a16:creationId xmlns:a16="http://schemas.microsoft.com/office/drawing/2014/main" id="{ACD194F9-2E68-EE47-9563-6D48C4C6879F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0A1C7BA1-A6D0-E542-A2A0-B0A3CF34CCC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F7F9961-E10C-8148-90D4-6417C65FCBE9}"/>
                  </a:ext>
                </a:extLst>
              </p:cNvPr>
              <p:cNvGrpSpPr/>
              <p:nvPr/>
            </p:nvGrpSpPr>
            <p:grpSpPr>
              <a:xfrm>
                <a:off x="7056009" y="3033548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13" name="Cube 12">
                  <a:extLst>
                    <a:ext uri="{FF2B5EF4-FFF2-40B4-BE49-F238E27FC236}">
                      <a16:creationId xmlns:a16="http://schemas.microsoft.com/office/drawing/2014/main" id="{69B4CEBB-0D13-8349-A128-4F60CA9EA326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ube 13">
                  <a:extLst>
                    <a:ext uri="{FF2B5EF4-FFF2-40B4-BE49-F238E27FC236}">
                      <a16:creationId xmlns:a16="http://schemas.microsoft.com/office/drawing/2014/main" id="{54A4BFC9-B6EF-4E4A-B2AF-4D6B823F3D8E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Cube 14">
                  <a:extLst>
                    <a:ext uri="{FF2B5EF4-FFF2-40B4-BE49-F238E27FC236}">
                      <a16:creationId xmlns:a16="http://schemas.microsoft.com/office/drawing/2014/main" id="{C4B3F45D-287B-1B49-A0B0-59DC5ADA6C2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C036CA-22DB-CF4D-A993-808E1605A7C1}"/>
              </a:ext>
            </a:extLst>
          </p:cNvPr>
          <p:cNvSpPr/>
          <p:nvPr/>
        </p:nvSpPr>
        <p:spPr>
          <a:xfrm>
            <a:off x="878162" y="2611425"/>
            <a:ext cx="876520" cy="59020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Swipe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A4D084-EF69-514A-B8AE-49056AD9BB61}"/>
              </a:ext>
            </a:extLst>
          </p:cNvPr>
          <p:cNvSpPr/>
          <p:nvPr/>
        </p:nvSpPr>
        <p:spPr>
          <a:xfrm>
            <a:off x="2667339" y="2059775"/>
            <a:ext cx="5894769" cy="550488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98A84-3F93-6E4E-8924-285E6F2EB3C0}"/>
              </a:ext>
            </a:extLst>
          </p:cNvPr>
          <p:cNvSpPr txBox="1"/>
          <p:nvPr/>
        </p:nvSpPr>
        <p:spPr>
          <a:xfrm>
            <a:off x="2667340" y="1825549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DB653D-CB8B-C74F-B5FD-9B3024CDF174}"/>
              </a:ext>
            </a:extLst>
          </p:cNvPr>
          <p:cNvGrpSpPr/>
          <p:nvPr/>
        </p:nvGrpSpPr>
        <p:grpSpPr>
          <a:xfrm>
            <a:off x="2667340" y="2709383"/>
            <a:ext cx="5472778" cy="1637133"/>
            <a:chOff x="2477335" y="2993798"/>
            <a:chExt cx="5472778" cy="16371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850FAA-903A-9642-B354-79AA37C91C2B}"/>
                </a:ext>
              </a:extLst>
            </p:cNvPr>
            <p:cNvSpPr/>
            <p:nvPr/>
          </p:nvSpPr>
          <p:spPr>
            <a:xfrm>
              <a:off x="2818837" y="2993799"/>
              <a:ext cx="5131276" cy="16371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GET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/sp18/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syllabus.html?a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=1 HTTP/1.1</a:t>
              </a:r>
            </a:p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HOST: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ds100.org</a:t>
              </a:r>
            </a:p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User-Agent: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python-requests/2.18.4</a:t>
              </a:r>
            </a:p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Accept-Encoding: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compress,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gzip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Accept: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*/*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527A49-8491-7E41-88F5-E00ED33C4E90}"/>
                </a:ext>
              </a:extLst>
            </p:cNvPr>
            <p:cNvSpPr txBox="1"/>
            <p:nvPr/>
          </p:nvSpPr>
          <p:spPr>
            <a:xfrm rot="16200000">
              <a:off x="1843435" y="3627698"/>
              <a:ext cx="1637132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Header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2DF50F-5E13-5C40-9B19-14D0FF12D10C}"/>
              </a:ext>
            </a:extLst>
          </p:cNvPr>
          <p:cNvSpPr txBox="1"/>
          <p:nvPr/>
        </p:nvSpPr>
        <p:spPr>
          <a:xfrm>
            <a:off x="707600" y="1437351"/>
            <a:ext cx="10470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D6314-EC62-7F40-B659-AC25171FCFFD}"/>
              </a:ext>
            </a:extLst>
          </p:cNvPr>
          <p:cNvSpPr txBox="1"/>
          <p:nvPr/>
        </p:nvSpPr>
        <p:spPr>
          <a:xfrm>
            <a:off x="9670636" y="1437351"/>
            <a:ext cx="110799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Server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8C89599-17D9-F24E-A6BC-A5F926C33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4524555"/>
            <a:ext cx="5260521" cy="2055909"/>
          </a:xfrm>
        </p:spPr>
        <p:txBody>
          <a:bodyPr>
            <a:normAutofit fontScale="92500"/>
          </a:bodyPr>
          <a:lstStyle/>
          <a:p>
            <a:pPr marL="14287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/>
              <a:t>First line contains: </a:t>
            </a:r>
          </a:p>
          <a:p>
            <a:pPr marL="14287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GET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/sp18/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syllabus.html?a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=1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HTTP/1.1 </a:t>
            </a:r>
            <a:endParaRPr lang="en-US" sz="20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FF"/>
                </a:solidFill>
              </a:rPr>
              <a:t>a method, e.g., GET or POST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accent4"/>
                </a:solidFill>
              </a:rPr>
              <a:t>a URL or path to the document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8000"/>
                </a:solidFill>
              </a:rPr>
              <a:t>the protocol and its version</a:t>
            </a:r>
            <a:r>
              <a:rPr lang="en-US" sz="2000" dirty="0"/>
              <a:t> 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ED9596-9E6F-344A-B839-B2E80F424E4D}"/>
              </a:ext>
            </a:extLst>
          </p:cNvPr>
          <p:cNvSpPr txBox="1">
            <a:spLocks/>
          </p:cNvSpPr>
          <p:nvPr/>
        </p:nvSpPr>
        <p:spPr>
          <a:xfrm>
            <a:off x="6113114" y="4369434"/>
            <a:ext cx="5580991" cy="2808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lnSpc>
                <a:spcPct val="100000"/>
              </a:lnSpc>
              <a:spcBef>
                <a:spcPts val="600"/>
              </a:spcBef>
              <a:buFont typeface="Wingdings" charset="2"/>
              <a:buNone/>
            </a:pPr>
            <a:r>
              <a:rPr lang="en-US" sz="3200" dirty="0"/>
              <a:t>Remaining Header Lines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Key–value pairs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Specify a </a:t>
            </a:r>
            <a:r>
              <a:rPr lang="en-US" sz="2000" dirty="0">
                <a:hlinkClick r:id="rId3"/>
              </a:rPr>
              <a:t>range of attributes</a:t>
            </a:r>
            <a:endParaRPr lang="en-US" sz="2000" dirty="0"/>
          </a:p>
          <a:p>
            <a:pPr marL="14287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Optional Body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ym typeface="Wingdings" pitchFamily="2" charset="2"/>
              </a:rPr>
              <a:t>send extra parameters &amp; data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69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3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7667-3483-8740-928C-F802C8F3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– Response Protocol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0303F8-6D8F-8441-84F6-FC4077AFF866}"/>
              </a:ext>
            </a:extLst>
          </p:cNvPr>
          <p:cNvGrpSpPr/>
          <p:nvPr/>
        </p:nvGrpSpPr>
        <p:grpSpPr>
          <a:xfrm>
            <a:off x="512500" y="1924544"/>
            <a:ext cx="1364342" cy="1857829"/>
            <a:chOff x="1349829" y="2198914"/>
            <a:chExt cx="1364342" cy="18578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510A45D-8D6B-E14F-ADD8-E26448276007}"/>
                </a:ext>
              </a:extLst>
            </p:cNvPr>
            <p:cNvSpPr/>
            <p:nvPr/>
          </p:nvSpPr>
          <p:spPr>
            <a:xfrm>
              <a:off x="1349829" y="2198914"/>
              <a:ext cx="1364342" cy="1857829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E46F6B8-8597-684D-821C-05300E4811A5}"/>
                </a:ext>
              </a:extLst>
            </p:cNvPr>
            <p:cNvSpPr/>
            <p:nvPr/>
          </p:nvSpPr>
          <p:spPr>
            <a:xfrm>
              <a:off x="1372056" y="2273775"/>
              <a:ext cx="1319888" cy="1734147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17C856-4A9E-6041-B546-2E140F0F5AB6}"/>
                </a:ext>
              </a:extLst>
            </p:cNvPr>
            <p:cNvSpPr/>
            <p:nvPr/>
          </p:nvSpPr>
          <p:spPr>
            <a:xfrm>
              <a:off x="2021177" y="2213485"/>
              <a:ext cx="45719" cy="4571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97AAB6-434C-4844-A822-5CCCBA236542}"/>
              </a:ext>
            </a:extLst>
          </p:cNvPr>
          <p:cNvGrpSpPr/>
          <p:nvPr/>
        </p:nvGrpSpPr>
        <p:grpSpPr>
          <a:xfrm>
            <a:off x="8903610" y="2059775"/>
            <a:ext cx="2642047" cy="1722598"/>
            <a:chOff x="7157259" y="2969492"/>
            <a:chExt cx="4347556" cy="2834578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7C54663-0D0B-1C4C-8A1E-965FDA954D0D}"/>
                </a:ext>
              </a:extLst>
            </p:cNvPr>
            <p:cNvSpPr/>
            <p:nvPr/>
          </p:nvSpPr>
          <p:spPr>
            <a:xfrm>
              <a:off x="7157259" y="3656545"/>
              <a:ext cx="4347556" cy="2147525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41ED99-2812-774D-960A-991BBE6E3E41}"/>
                </a:ext>
              </a:extLst>
            </p:cNvPr>
            <p:cNvGrpSpPr/>
            <p:nvPr/>
          </p:nvGrpSpPr>
          <p:grpSpPr>
            <a:xfrm>
              <a:off x="7795842" y="2969492"/>
              <a:ext cx="3066911" cy="2110229"/>
              <a:chOff x="7056009" y="2607496"/>
              <a:chExt cx="3066911" cy="21102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84AB265-CE8F-E743-AD5A-33EDFE2B2A6D}"/>
                  </a:ext>
                </a:extLst>
              </p:cNvPr>
              <p:cNvGrpSpPr/>
              <p:nvPr/>
            </p:nvGrpSpPr>
            <p:grpSpPr>
              <a:xfrm>
                <a:off x="7428666" y="2607496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8" name="Cube 7">
                  <a:extLst>
                    <a:ext uri="{FF2B5EF4-FFF2-40B4-BE49-F238E27FC236}">
                      <a16:creationId xmlns:a16="http://schemas.microsoft.com/office/drawing/2014/main" id="{AD70DDF0-70CD-D349-AE1F-02FB5B40A92D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ube 8">
                  <a:extLst>
                    <a:ext uri="{FF2B5EF4-FFF2-40B4-BE49-F238E27FC236}">
                      <a16:creationId xmlns:a16="http://schemas.microsoft.com/office/drawing/2014/main" id="{ACD194F9-2E68-EE47-9563-6D48C4C6879F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0A1C7BA1-A6D0-E542-A2A0-B0A3CF34CCC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F7F9961-E10C-8148-90D4-6417C65FCBE9}"/>
                  </a:ext>
                </a:extLst>
              </p:cNvPr>
              <p:cNvGrpSpPr/>
              <p:nvPr/>
            </p:nvGrpSpPr>
            <p:grpSpPr>
              <a:xfrm>
                <a:off x="7056009" y="3033548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13" name="Cube 12">
                  <a:extLst>
                    <a:ext uri="{FF2B5EF4-FFF2-40B4-BE49-F238E27FC236}">
                      <a16:creationId xmlns:a16="http://schemas.microsoft.com/office/drawing/2014/main" id="{69B4CEBB-0D13-8349-A128-4F60CA9EA326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ube 13">
                  <a:extLst>
                    <a:ext uri="{FF2B5EF4-FFF2-40B4-BE49-F238E27FC236}">
                      <a16:creationId xmlns:a16="http://schemas.microsoft.com/office/drawing/2014/main" id="{54A4BFC9-B6EF-4E4A-B2AF-4D6B823F3D8E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Cube 14">
                  <a:extLst>
                    <a:ext uri="{FF2B5EF4-FFF2-40B4-BE49-F238E27FC236}">
                      <a16:creationId xmlns:a16="http://schemas.microsoft.com/office/drawing/2014/main" id="{C4B3F45D-287B-1B49-A0B0-59DC5ADA6C2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C036CA-22DB-CF4D-A993-808E1605A7C1}"/>
              </a:ext>
            </a:extLst>
          </p:cNvPr>
          <p:cNvSpPr/>
          <p:nvPr/>
        </p:nvSpPr>
        <p:spPr>
          <a:xfrm>
            <a:off x="878162" y="2611425"/>
            <a:ext cx="876520" cy="59020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Swipe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A4D084-EF69-514A-B8AE-49056AD9BB61}"/>
              </a:ext>
            </a:extLst>
          </p:cNvPr>
          <p:cNvSpPr/>
          <p:nvPr/>
        </p:nvSpPr>
        <p:spPr>
          <a:xfrm>
            <a:off x="2667339" y="2059775"/>
            <a:ext cx="5894769" cy="550488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98A84-3F93-6E4E-8924-285E6F2EB3C0}"/>
              </a:ext>
            </a:extLst>
          </p:cNvPr>
          <p:cNvSpPr txBox="1"/>
          <p:nvPr/>
        </p:nvSpPr>
        <p:spPr>
          <a:xfrm>
            <a:off x="2667340" y="1825549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DF50F-5E13-5C40-9B19-14D0FF12D10C}"/>
              </a:ext>
            </a:extLst>
          </p:cNvPr>
          <p:cNvSpPr txBox="1"/>
          <p:nvPr/>
        </p:nvSpPr>
        <p:spPr>
          <a:xfrm>
            <a:off x="707600" y="1437351"/>
            <a:ext cx="10470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D6314-EC62-7F40-B659-AC25171FCFFD}"/>
              </a:ext>
            </a:extLst>
          </p:cNvPr>
          <p:cNvSpPr txBox="1"/>
          <p:nvPr/>
        </p:nvSpPr>
        <p:spPr>
          <a:xfrm>
            <a:off x="9670636" y="1437351"/>
            <a:ext cx="110799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Server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4C22C2-4563-DE4D-8B5D-D7AF959249FE}"/>
              </a:ext>
            </a:extLst>
          </p:cNvPr>
          <p:cNvGrpSpPr/>
          <p:nvPr/>
        </p:nvGrpSpPr>
        <p:grpSpPr>
          <a:xfrm>
            <a:off x="2991885" y="3561643"/>
            <a:ext cx="5472778" cy="1637133"/>
            <a:chOff x="2477335" y="2993798"/>
            <a:chExt cx="5472778" cy="16371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602D177-6B9C-554A-89C1-DD73EE1CBEAF}"/>
                </a:ext>
              </a:extLst>
            </p:cNvPr>
            <p:cNvSpPr/>
            <p:nvPr/>
          </p:nvSpPr>
          <p:spPr>
            <a:xfrm>
              <a:off x="2818837" y="2993799"/>
              <a:ext cx="5131276" cy="16371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400" b="1" i="1" dirty="0"/>
                <a:t>HTTP/1.1 200 OK</a:t>
              </a:r>
            </a:p>
            <a:p>
              <a:r>
                <a:rPr lang="en-US" sz="1400" b="1" dirty="0"/>
                <a:t>Server:</a:t>
              </a:r>
              <a:r>
                <a:rPr lang="en-US" sz="1400" dirty="0"/>
                <a:t> </a:t>
              </a:r>
              <a:r>
                <a:rPr lang="en-US" sz="1400" dirty="0" err="1"/>
                <a:t>GitHub.com</a:t>
              </a:r>
              <a:endParaRPr lang="en-US" sz="1400" dirty="0"/>
            </a:p>
            <a:p>
              <a:r>
                <a:rPr lang="en-US" sz="1400" b="1" dirty="0"/>
                <a:t>Date:</a:t>
              </a:r>
              <a:r>
                <a:rPr lang="en-US" sz="1400" dirty="0"/>
                <a:t> Mon, 12 Feb 2018 05:41:55 GMT</a:t>
              </a:r>
            </a:p>
            <a:p>
              <a:r>
                <a:rPr lang="en-US" sz="1400" b="1" dirty="0"/>
                <a:t>Last-Modified:</a:t>
              </a:r>
              <a:r>
                <a:rPr lang="en-US" sz="1400" dirty="0"/>
                <a:t> Mon, 22 Jan 2018 06:16:48 GMT</a:t>
              </a:r>
            </a:p>
            <a:p>
              <a:r>
                <a:rPr lang="en-US" sz="1400" b="1" dirty="0"/>
                <a:t>Access-Control-Allow-Origin:</a:t>
              </a:r>
              <a:r>
                <a:rPr lang="en-US" sz="1400" dirty="0"/>
                <a:t> *</a:t>
              </a:r>
            </a:p>
            <a:p>
              <a:r>
                <a:rPr lang="en-US" sz="1400" b="1" dirty="0"/>
                <a:t>Content-Type:</a:t>
              </a:r>
              <a:r>
                <a:rPr lang="en-US" sz="1400" dirty="0"/>
                <a:t> text/html; charset=utf-8</a:t>
              </a:r>
            </a:p>
            <a:p>
              <a:r>
                <a:rPr lang="en-US" sz="1400" b="1" dirty="0"/>
                <a:t>Content-Encoding:</a:t>
              </a:r>
              <a:r>
                <a:rPr lang="en-US" sz="1400" dirty="0"/>
                <a:t> </a:t>
              </a:r>
              <a:r>
                <a:rPr lang="en-US" sz="1400" dirty="0" err="1"/>
                <a:t>gzip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3E15F0-C209-0744-810B-857777948288}"/>
                </a:ext>
              </a:extLst>
            </p:cNvPr>
            <p:cNvSpPr txBox="1"/>
            <p:nvPr/>
          </p:nvSpPr>
          <p:spPr>
            <a:xfrm rot="16200000">
              <a:off x="1843435" y="3627698"/>
              <a:ext cx="1637132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Header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BC8C7-5FBD-AF41-9BCD-F81C91918630}"/>
              </a:ext>
            </a:extLst>
          </p:cNvPr>
          <p:cNvGrpSpPr/>
          <p:nvPr/>
        </p:nvGrpSpPr>
        <p:grpSpPr>
          <a:xfrm>
            <a:off x="2991885" y="5222562"/>
            <a:ext cx="5472778" cy="950164"/>
            <a:chOff x="2477335" y="4680806"/>
            <a:chExt cx="5472778" cy="86378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2BDCAC-3FBE-5440-B492-A5641BEA0B09}"/>
                </a:ext>
              </a:extLst>
            </p:cNvPr>
            <p:cNvSpPr/>
            <p:nvPr/>
          </p:nvSpPr>
          <p:spPr>
            <a:xfrm>
              <a:off x="2818837" y="4680806"/>
              <a:ext cx="5131276" cy="86378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&lt;!DOCTYPE html&gt;&lt;html 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lang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"&gt; &lt;head&gt;  &lt;meta charset="utf-8"&gt;    &lt;meta http-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equiv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="X-UA-Compatible" content="IE=edge"&gt;    &lt;title&gt;DS100&lt;/title&gt;&lt;meta name="author" content="UC Berkeley"&gt; &lt;meta name="viewport" content="width=device-width, initial-scale=1.0"&gt;  &lt;link 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href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="/assets/themes/bootstrap/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css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bootstrap.min.css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"&gt; 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CAA973-98C7-B343-83F5-904CA64C6802}"/>
                </a:ext>
              </a:extLst>
            </p:cNvPr>
            <p:cNvSpPr txBox="1"/>
            <p:nvPr/>
          </p:nvSpPr>
          <p:spPr>
            <a:xfrm rot="16200000">
              <a:off x="2230109" y="4928033"/>
              <a:ext cx="863784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Body</a:t>
              </a:r>
            </a:p>
          </p:txBody>
        </p:sp>
      </p:grpSp>
      <p:sp>
        <p:nvSpPr>
          <p:cNvPr id="41" name="Left Arrow 40">
            <a:extLst>
              <a:ext uri="{FF2B5EF4-FFF2-40B4-BE49-F238E27FC236}">
                <a16:creationId xmlns:a16="http://schemas.microsoft.com/office/drawing/2014/main" id="{C1B1D74F-2F49-5A43-ADB2-D020F6A5F3B6}"/>
              </a:ext>
            </a:extLst>
          </p:cNvPr>
          <p:cNvSpPr/>
          <p:nvPr/>
        </p:nvSpPr>
        <p:spPr>
          <a:xfrm>
            <a:off x="2667338" y="2608418"/>
            <a:ext cx="5894769" cy="59136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0936A-DDFE-F640-A166-3E7E6058B081}"/>
              </a:ext>
            </a:extLst>
          </p:cNvPr>
          <p:cNvSpPr txBox="1"/>
          <p:nvPr/>
        </p:nvSpPr>
        <p:spPr>
          <a:xfrm>
            <a:off x="7421159" y="3071699"/>
            <a:ext cx="12538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3E7F23-2BF2-344C-A9FB-55692F6EA0AB}"/>
              </a:ext>
            </a:extLst>
          </p:cNvPr>
          <p:cNvSpPr txBox="1"/>
          <p:nvPr/>
        </p:nvSpPr>
        <p:spPr>
          <a:xfrm>
            <a:off x="8562107" y="4139392"/>
            <a:ext cx="3340333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First line contains status code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Key-Value Pair Lines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Data properties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Body </a:t>
            </a:r>
            <a:endParaRPr lang="en-US" sz="2000" dirty="0">
              <a:sym typeface="Wingdings" pitchFamily="2" charset="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>
                <a:sym typeface="Wingdings" pitchFamily="2" charset="2"/>
              </a:rPr>
              <a:t>Returned data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>
                <a:sym typeface="Wingdings" pitchFamily="2" charset="2"/>
              </a:rPr>
              <a:t>HTML/JSON/Bytes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926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25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C7622-3990-A942-B2E6-838E70AB57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606"/>
            <a:ext cx="12192000" cy="6584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D0424-8C18-FC46-B6EC-7301686B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46932"/>
            <a:ext cx="5923936" cy="1325563"/>
          </a:xfrm>
          <a:solidFill>
            <a:schemeClr val="tx1">
              <a:alpha val="67000"/>
            </a:schemeClr>
          </a:solidFill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 rIns="365760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 a Web Browser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7D97F-6014-6A4B-90D7-8C69EDAD182E}"/>
              </a:ext>
            </a:extLst>
          </p:cNvPr>
          <p:cNvSpPr txBox="1"/>
          <p:nvPr/>
        </p:nvSpPr>
        <p:spPr>
          <a:xfrm>
            <a:off x="10776857" y="4669972"/>
            <a:ext cx="109196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4F1DF-34B2-0445-BB5D-2C3EBA8C3E66}"/>
              </a:ext>
            </a:extLst>
          </p:cNvPr>
          <p:cNvSpPr txBox="1"/>
          <p:nvPr/>
        </p:nvSpPr>
        <p:spPr>
          <a:xfrm>
            <a:off x="10776857" y="2871108"/>
            <a:ext cx="125386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690675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5CE4-2E69-BE46-AEBC-B6D1B011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22" y="180022"/>
            <a:ext cx="10801350" cy="1325563"/>
          </a:xfrm>
        </p:spPr>
        <p:txBody>
          <a:bodyPr/>
          <a:lstStyle/>
          <a:p>
            <a:r>
              <a:rPr lang="en-US" dirty="0"/>
              <a:t>Request Types (Main Types)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F239-E5A5-F647-BC18-4DBE2A3D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383120"/>
            <a:ext cx="11049000" cy="5215255"/>
          </a:xfrm>
        </p:spPr>
        <p:txBody>
          <a:bodyPr>
            <a:normAutofit/>
          </a:bodyPr>
          <a:lstStyle/>
          <a:p>
            <a:r>
              <a:rPr lang="en-US" b="1" dirty="0"/>
              <a:t>GET</a:t>
            </a:r>
            <a:r>
              <a:rPr lang="en-US" dirty="0"/>
              <a:t> </a:t>
            </a:r>
            <a:r>
              <a:rPr lang="en-US" i="1" dirty="0"/>
              <a:t>– get information </a:t>
            </a:r>
          </a:p>
          <a:p>
            <a:pPr lvl="1"/>
            <a:r>
              <a:rPr lang="en-US" dirty="0"/>
              <a:t>Parameters passed in URI (limited to ~2000 characters)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/app/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user_info.json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?username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mejoeyg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&amp;version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</a:p>
          <a:p>
            <a:pPr lvl="2"/>
            <a:r>
              <a:rPr lang="en-US" dirty="0"/>
              <a:t>Request body is typically ignored </a:t>
            </a:r>
          </a:p>
          <a:p>
            <a:pPr lvl="1"/>
            <a:r>
              <a:rPr lang="en-US" dirty="0"/>
              <a:t>Should not have side-effects (e.g., update user info)</a:t>
            </a:r>
          </a:p>
          <a:p>
            <a:pPr lvl="1"/>
            <a:r>
              <a:rPr lang="en-US" dirty="0"/>
              <a:t>Can be cached in on server, network, or in browser (bookmarks)</a:t>
            </a:r>
          </a:p>
          <a:p>
            <a:pPr lvl="1"/>
            <a:r>
              <a:rPr lang="en-US" dirty="0"/>
              <a:t>Related requests: HEAD, OPTIONS</a:t>
            </a:r>
          </a:p>
          <a:p>
            <a:r>
              <a:rPr lang="en-US" b="1" dirty="0"/>
              <a:t>POST</a:t>
            </a:r>
            <a:r>
              <a:rPr lang="en-US" dirty="0"/>
              <a:t> </a:t>
            </a:r>
            <a:r>
              <a:rPr lang="en-US" i="1" dirty="0"/>
              <a:t>– send information</a:t>
            </a:r>
          </a:p>
          <a:p>
            <a:pPr lvl="1"/>
            <a:r>
              <a:rPr lang="en-US" dirty="0"/>
              <a:t>Parameters passed in URI and BODY</a:t>
            </a:r>
          </a:p>
          <a:p>
            <a:pPr lvl="1"/>
            <a:r>
              <a:rPr lang="en-US" dirty="0"/>
              <a:t>May  and typically will have side-effects </a:t>
            </a:r>
          </a:p>
          <a:p>
            <a:pPr lvl="1"/>
            <a:r>
              <a:rPr lang="en-US" dirty="0"/>
              <a:t>Often used with web forms.</a:t>
            </a:r>
          </a:p>
          <a:p>
            <a:pPr lvl="1"/>
            <a:r>
              <a:rPr lang="en-US" dirty="0"/>
              <a:t>Related requests: PUT, DELETE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9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9"/>
            <a:ext cx="10515600" cy="486124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100s Informational</a:t>
            </a:r>
            <a:r>
              <a:rPr lang="en-US" dirty="0"/>
              <a:t> – Communication continuing, more input expected from client or server</a:t>
            </a:r>
          </a:p>
          <a:p>
            <a:r>
              <a:rPr lang="en-US" b="1" dirty="0"/>
              <a:t>200 Success</a:t>
            </a:r>
            <a:r>
              <a:rPr lang="en-US" dirty="0"/>
              <a:t>  - e.g., 200 - general success; </a:t>
            </a:r>
          </a:p>
          <a:p>
            <a:r>
              <a:rPr lang="en-US" b="1" dirty="0"/>
              <a:t>300s Redirection or Conditional Action</a:t>
            </a:r>
            <a:r>
              <a:rPr lang="en-US" dirty="0"/>
              <a:t> – requested URL is located somewhere else. </a:t>
            </a:r>
          </a:p>
          <a:p>
            <a:r>
              <a:rPr lang="en-US" b="1" dirty="0"/>
              <a:t>400s Client Error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404</a:t>
            </a:r>
            <a:r>
              <a:rPr lang="en-US" i="1" dirty="0"/>
              <a:t> </a:t>
            </a:r>
            <a:r>
              <a:rPr lang="en-US" dirty="0"/>
              <a:t>indicates</a:t>
            </a:r>
            <a:r>
              <a:rPr lang="en-US" i="1" dirty="0"/>
              <a:t> </a:t>
            </a:r>
            <a:r>
              <a:rPr lang="en-US" dirty="0"/>
              <a:t>the document was not found</a:t>
            </a:r>
          </a:p>
          <a:p>
            <a:pPr lvl="1"/>
            <a:r>
              <a:rPr lang="en-US" dirty="0"/>
              <a:t>403 indicates that the server understood the request but refuses to authorize it</a:t>
            </a:r>
          </a:p>
          <a:p>
            <a:r>
              <a:rPr lang="en-US" b="1" dirty="0"/>
              <a:t>500s Internal Server Error or Broken Request</a:t>
            </a:r>
            <a:r>
              <a:rPr lang="en-US" dirty="0"/>
              <a:t> –  error  on the server side</a:t>
            </a:r>
          </a:p>
        </p:txBody>
      </p:sp>
    </p:spTree>
    <p:extLst>
      <p:ext uri="{BB962C8B-B14F-4D97-AF65-F5344CB8AC3E}">
        <p14:creationId xmlns:p14="http://schemas.microsoft.com/office/powerpoint/2010/main" val="156668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AF2FAF-960A-BF4D-A4D6-8E81D040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HTML, XML, and JSON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58C85-C5D6-A946-BC65-FA416ECA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formats of the web</a:t>
            </a:r>
          </a:p>
        </p:txBody>
      </p:sp>
    </p:spTree>
    <p:extLst>
      <p:ext uri="{BB962C8B-B14F-4D97-AF65-F5344CB8AC3E}">
        <p14:creationId xmlns:p14="http://schemas.microsoft.com/office/powerpoint/2010/main" val="409086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6467-48FE-044D-ADBC-6AFF6687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HTML/XML/JSON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51255-7E95-C64F-9174-5FBA6721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services will exchange data in HTML, XML, or JSON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Descriptive </a:t>
            </a:r>
          </a:p>
          <a:p>
            <a:pPr lvl="2"/>
            <a:r>
              <a:rPr lang="en-US" dirty="0"/>
              <a:t>Can maintain meta-data</a:t>
            </a:r>
          </a:p>
          <a:p>
            <a:pPr lvl="1"/>
            <a:r>
              <a:rPr lang="en-US" dirty="0"/>
              <a:t>Extensible</a:t>
            </a:r>
          </a:p>
          <a:p>
            <a:pPr lvl="2"/>
            <a:r>
              <a:rPr lang="en-US" dirty="0"/>
              <a:t>Organization can change and maintain compatibility</a:t>
            </a:r>
          </a:p>
          <a:p>
            <a:pPr lvl="1"/>
            <a:r>
              <a:rPr lang="en-US" dirty="0"/>
              <a:t>Human readable </a:t>
            </a:r>
          </a:p>
          <a:p>
            <a:pPr lvl="2"/>
            <a:r>
              <a:rPr lang="en-US" dirty="0"/>
              <a:t>Useful for debugging and provides a common interface </a:t>
            </a:r>
          </a:p>
          <a:p>
            <a:pPr lvl="1"/>
            <a:r>
              <a:rPr lang="en-US" dirty="0"/>
              <a:t>Machine readable </a:t>
            </a:r>
          </a:p>
          <a:p>
            <a:pPr lvl="2"/>
            <a:r>
              <a:rPr lang="en-US" dirty="0"/>
              <a:t>A wide range of technologies for parsing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5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1F814-7174-434D-832E-0858B239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9BCE-984D-F346-ACD4-E95A9A7E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073" y="1646238"/>
            <a:ext cx="4509756" cy="5075196"/>
          </a:xfrm>
        </p:spPr>
        <p:txBody>
          <a:bodyPr>
            <a:normAutofit/>
          </a:bodyPr>
          <a:lstStyle/>
          <a:p>
            <a:r>
              <a:rPr lang="en-US" dirty="0"/>
              <a:t>Recursive datatype</a:t>
            </a:r>
          </a:p>
          <a:p>
            <a:pPr lvl="1"/>
            <a:r>
              <a:rPr lang="en-US" dirty="0"/>
              <a:t>Data inside of data</a:t>
            </a:r>
          </a:p>
          <a:p>
            <a:r>
              <a:rPr lang="en-US" b="1" dirty="0"/>
              <a:t>Value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basic type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String</a:t>
            </a:r>
          </a:p>
          <a:p>
            <a:pPr lvl="2"/>
            <a:r>
              <a:rPr lang="en-US" dirty="0"/>
              <a:t>Number</a:t>
            </a:r>
          </a:p>
          <a:p>
            <a:pPr lvl="2"/>
            <a:r>
              <a:rPr lang="en-US" dirty="0"/>
              <a:t>true/false</a:t>
            </a:r>
          </a:p>
          <a:p>
            <a:pPr lvl="2"/>
            <a:r>
              <a:rPr lang="en-US" dirty="0"/>
              <a:t>Null</a:t>
            </a:r>
            <a:endParaRPr lang="en-US" u="sng" dirty="0"/>
          </a:p>
          <a:p>
            <a:pPr lvl="1"/>
            <a:r>
              <a:rPr lang="en-US" u="sng" dirty="0"/>
              <a:t>Array</a:t>
            </a:r>
            <a:r>
              <a:rPr lang="en-US" dirty="0"/>
              <a:t> of </a:t>
            </a:r>
            <a:r>
              <a:rPr lang="en-US" b="1" dirty="0"/>
              <a:t>Values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dictionary</a:t>
            </a:r>
            <a:r>
              <a:rPr lang="en-US" dirty="0"/>
              <a:t> of </a:t>
            </a:r>
            <a:br>
              <a:rPr lang="en-US" dirty="0"/>
            </a:br>
            <a:r>
              <a:rPr lang="en-US" i="1" dirty="0" err="1"/>
              <a:t>key:</a:t>
            </a:r>
            <a:r>
              <a:rPr lang="en-US" b="1" dirty="0" err="1"/>
              <a:t>Value</a:t>
            </a:r>
            <a:r>
              <a:rPr lang="en-US" dirty="0"/>
              <a:t> pairs</a:t>
            </a:r>
          </a:p>
          <a:p>
            <a:r>
              <a:rPr lang="en-US" dirty="0"/>
              <a:t>Demo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A7E14-AA43-8545-BE04-4236D3F630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3" y="1629628"/>
            <a:ext cx="7413070" cy="50918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C72F3-7019-4D41-8E96-C821E8F97E38}"/>
              </a:ext>
            </a:extLst>
          </p:cNvPr>
          <p:cNvGrpSpPr/>
          <p:nvPr/>
        </p:nvGrpSpPr>
        <p:grpSpPr>
          <a:xfrm>
            <a:off x="666427" y="4559382"/>
            <a:ext cx="4193059" cy="369332"/>
            <a:chOff x="641269" y="3669475"/>
            <a:chExt cx="4193059" cy="36933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DE7C091-AEAC-8442-9A26-67A3565080F9}"/>
                </a:ext>
              </a:extLst>
            </p:cNvPr>
            <p:cNvSpPr/>
            <p:nvPr/>
          </p:nvSpPr>
          <p:spPr>
            <a:xfrm>
              <a:off x="641269" y="3669475"/>
              <a:ext cx="2600696" cy="35626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DF3BDC-7F0D-9847-97A0-A242D9EBB6D0}"/>
                </a:ext>
              </a:extLst>
            </p:cNvPr>
            <p:cNvSpPr txBox="1"/>
            <p:nvPr/>
          </p:nvSpPr>
          <p:spPr>
            <a:xfrm>
              <a:off x="3226195" y="3669475"/>
              <a:ext cx="16081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“Key”: Value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1B9F18-D610-7F40-989C-38250F67A65F}"/>
              </a:ext>
            </a:extLst>
          </p:cNvPr>
          <p:cNvGrpSpPr/>
          <p:nvPr/>
        </p:nvGrpSpPr>
        <p:grpSpPr>
          <a:xfrm>
            <a:off x="5280627" y="2691831"/>
            <a:ext cx="1714678" cy="717586"/>
            <a:chOff x="5280627" y="3308149"/>
            <a:chExt cx="1714678" cy="7175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BBDFF44-7E08-1545-8350-B4789B7A1340}"/>
                </a:ext>
              </a:extLst>
            </p:cNvPr>
            <p:cNvSpPr/>
            <p:nvPr/>
          </p:nvSpPr>
          <p:spPr>
            <a:xfrm>
              <a:off x="5280627" y="3669475"/>
              <a:ext cx="1714678" cy="35626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25E6F-4132-DF45-97DA-5B59A9E3B662}"/>
                </a:ext>
              </a:extLst>
            </p:cNvPr>
            <p:cNvSpPr txBox="1"/>
            <p:nvPr/>
          </p:nvSpPr>
          <p:spPr>
            <a:xfrm>
              <a:off x="5280627" y="3308149"/>
              <a:ext cx="93807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[Array]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8DA354-06EF-0745-BB33-1B1629C03E35}"/>
              </a:ext>
            </a:extLst>
          </p:cNvPr>
          <p:cNvGrpSpPr/>
          <p:nvPr/>
        </p:nvGrpSpPr>
        <p:grpSpPr>
          <a:xfrm>
            <a:off x="213756" y="3929742"/>
            <a:ext cx="7077693" cy="2482932"/>
            <a:chOff x="420686" y="3314205"/>
            <a:chExt cx="7077693" cy="248293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F9FCB8F-4D3A-0640-8621-FBE16CA77D60}"/>
                </a:ext>
              </a:extLst>
            </p:cNvPr>
            <p:cNvSpPr/>
            <p:nvPr/>
          </p:nvSpPr>
          <p:spPr>
            <a:xfrm>
              <a:off x="420686" y="3669474"/>
              <a:ext cx="7077693" cy="2127663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2B53D1-F59C-1348-84F4-0C8DE82007C5}"/>
                </a:ext>
              </a:extLst>
            </p:cNvPr>
            <p:cNvSpPr txBox="1"/>
            <p:nvPr/>
          </p:nvSpPr>
          <p:spPr>
            <a:xfrm>
              <a:off x="5901077" y="3314205"/>
              <a:ext cx="95410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Object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95BD0-2787-6F47-9C2C-012EE6BD20C6}"/>
              </a:ext>
            </a:extLst>
          </p:cNvPr>
          <p:cNvGrpSpPr/>
          <p:nvPr/>
        </p:nvGrpSpPr>
        <p:grpSpPr>
          <a:xfrm>
            <a:off x="1718029" y="1816841"/>
            <a:ext cx="2220480" cy="705673"/>
            <a:chOff x="599232" y="3320062"/>
            <a:chExt cx="2220480" cy="705673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907BC9F-82C8-C04C-933B-CE82C198482C}"/>
                </a:ext>
              </a:extLst>
            </p:cNvPr>
            <p:cNvSpPr/>
            <p:nvPr/>
          </p:nvSpPr>
          <p:spPr>
            <a:xfrm>
              <a:off x="733753" y="3669475"/>
              <a:ext cx="1567543" cy="35626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9954BF-0D7C-A94F-8C0F-E946D2F554FF}"/>
                </a:ext>
              </a:extLst>
            </p:cNvPr>
            <p:cNvSpPr txBox="1"/>
            <p:nvPr/>
          </p:nvSpPr>
          <p:spPr>
            <a:xfrm>
              <a:off x="599232" y="3320062"/>
              <a:ext cx="222048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Basic Type (String)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8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and HTML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eXtensible</a:t>
            </a:r>
            <a:r>
              <a:rPr lang="en-US" dirty="0"/>
              <a:t>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25194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003" y="761546"/>
            <a:ext cx="5005003" cy="35165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XML is a standard for </a:t>
            </a:r>
            <a:r>
              <a:rPr lang="en-US" i="1" dirty="0">
                <a:solidFill>
                  <a:schemeClr val="bg1"/>
                </a:solidFill>
              </a:rPr>
              <a:t>semantic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hierarchical</a:t>
            </a:r>
            <a:r>
              <a:rPr lang="en-US" dirty="0">
                <a:solidFill>
                  <a:schemeClr val="bg1"/>
                </a:solidFill>
              </a:rPr>
              <a:t> representation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7946E-C978-E941-A99E-CA96C98CF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33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F6B18-708B-3049-9BBD-687915E3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7D7258-96D6-D34D-9812-5A3CED52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Tools and Technologies</a:t>
            </a:r>
          </a:p>
          <a:p>
            <a:pPr lvl="1"/>
            <a:r>
              <a:rPr lang="en-US" dirty="0" err="1"/>
              <a:t>Maplotlib</a:t>
            </a:r>
            <a:r>
              <a:rPr lang="en-US" dirty="0"/>
              <a:t> and </a:t>
            </a:r>
            <a:r>
              <a:rPr lang="en-US" dirty="0" err="1"/>
              <a:t>seaborn</a:t>
            </a:r>
            <a:endParaRPr lang="en-US" dirty="0"/>
          </a:p>
          <a:p>
            <a:r>
              <a:rPr lang="en-US" dirty="0"/>
              <a:t>Concepts</a:t>
            </a:r>
          </a:p>
          <a:p>
            <a:pPr lvl="1"/>
            <a:r>
              <a:rPr lang="en-US" dirty="0"/>
              <a:t>Length, color, and faceting </a:t>
            </a:r>
          </a:p>
          <a:p>
            <a:r>
              <a:rPr lang="en-US" dirty="0"/>
              <a:t>Kinds of visualizations</a:t>
            </a:r>
          </a:p>
          <a:p>
            <a:pPr lvl="1"/>
            <a:r>
              <a:rPr lang="en-US" dirty="0"/>
              <a:t>Bar plots, histograms, rug plots, box plots, violin plot, </a:t>
            </a:r>
            <a:br>
              <a:rPr lang="en-US" dirty="0"/>
            </a:br>
            <a:r>
              <a:rPr lang="en-US" dirty="0"/>
              <a:t>scatter plots, and kernel density estimators</a:t>
            </a:r>
          </a:p>
          <a:p>
            <a:r>
              <a:rPr lang="en-US" dirty="0"/>
              <a:t>Good vs bad visualizations</a:t>
            </a:r>
          </a:p>
          <a:p>
            <a:r>
              <a:rPr lang="en-US" dirty="0"/>
              <a:t>Smoothing …</a:t>
            </a:r>
          </a:p>
        </p:txBody>
      </p:sp>
    </p:spTree>
    <p:extLst>
      <p:ext uri="{BB962C8B-B14F-4D97-AF65-F5344CB8AC3E}">
        <p14:creationId xmlns:p14="http://schemas.microsoft.com/office/powerpoint/2010/main" val="3412388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Element / Node</a:t>
            </a:r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993075" y="1904527"/>
            <a:ext cx="8229600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basic unit of XML code is called an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element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or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node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Monaco" charset="0"/>
              </a:rPr>
              <a:t>Each Node has a start tag and end tag</a:t>
            </a: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 algn="ctr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&lt;zone&gt;4&lt;/zone&gt;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02354" y="4369892"/>
            <a:ext cx="1668456" cy="1065845"/>
            <a:chOff x="3090479" y="3883004"/>
            <a:chExt cx="1668456" cy="1065845"/>
          </a:xfrm>
        </p:grpSpPr>
        <p:sp>
          <p:nvSpPr>
            <p:cNvPr id="279554" name="Rectangle 2"/>
            <p:cNvSpPr>
              <a:spLocks/>
            </p:cNvSpPr>
            <p:nvPr/>
          </p:nvSpPr>
          <p:spPr bwMode="auto">
            <a:xfrm>
              <a:off x="3090479" y="4564128"/>
              <a:ext cx="1327286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500" dirty="0">
                  <a:solidFill>
                    <a:srgbClr val="0000FF"/>
                  </a:solidFill>
                  <a:ea typeface="ＭＳ Ｐゴシック" charset="0"/>
                  <a:cs typeface="Gill Sans" charset="0"/>
                </a:rPr>
                <a:t>Start tag</a:t>
              </a:r>
            </a:p>
          </p:txBody>
        </p:sp>
        <p:sp>
          <p:nvSpPr>
            <p:cNvPr id="279558" name="Line 6"/>
            <p:cNvSpPr>
              <a:spLocks noChangeShapeType="1"/>
            </p:cNvSpPr>
            <p:nvPr/>
          </p:nvSpPr>
          <p:spPr bwMode="auto">
            <a:xfrm flipH="1">
              <a:off x="4076595" y="3883004"/>
              <a:ext cx="682340" cy="73061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188432" y="4534991"/>
            <a:ext cx="1611894" cy="863876"/>
            <a:chOff x="7176557" y="4048103"/>
            <a:chExt cx="1611894" cy="863876"/>
          </a:xfrm>
        </p:grpSpPr>
        <p:sp>
          <p:nvSpPr>
            <p:cNvPr id="279555" name="Rectangle 3"/>
            <p:cNvSpPr>
              <a:spLocks/>
            </p:cNvSpPr>
            <p:nvPr/>
          </p:nvSpPr>
          <p:spPr bwMode="auto">
            <a:xfrm>
              <a:off x="7568565" y="4527258"/>
              <a:ext cx="1219886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500" dirty="0">
                  <a:solidFill>
                    <a:srgbClr val="0000FF"/>
                  </a:solidFill>
                  <a:ea typeface="ＭＳ Ｐゴシック" charset="0"/>
                  <a:cs typeface="Gill Sans" charset="0"/>
                </a:rPr>
                <a:t>End tag</a:t>
              </a:r>
            </a:p>
          </p:txBody>
        </p:sp>
        <p:sp>
          <p:nvSpPr>
            <p:cNvPr id="279559" name="Line 7"/>
            <p:cNvSpPr>
              <a:spLocks noChangeShapeType="1"/>
            </p:cNvSpPr>
            <p:nvPr/>
          </p:nvSpPr>
          <p:spPr bwMode="auto">
            <a:xfrm>
              <a:off x="7176557" y="4048103"/>
              <a:ext cx="550496" cy="516025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01570" y="4578855"/>
            <a:ext cx="1288814" cy="1637962"/>
            <a:chOff x="5489695" y="4091967"/>
            <a:chExt cx="1288814" cy="1637962"/>
          </a:xfrm>
        </p:grpSpPr>
        <p:sp>
          <p:nvSpPr>
            <p:cNvPr id="279556" name="Rectangle 4"/>
            <p:cNvSpPr>
              <a:spLocks/>
            </p:cNvSpPr>
            <p:nvPr/>
          </p:nvSpPr>
          <p:spPr bwMode="auto">
            <a:xfrm>
              <a:off x="5489695" y="5345208"/>
              <a:ext cx="1288814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500" dirty="0">
                  <a:solidFill>
                    <a:srgbClr val="0000FF"/>
                  </a:solidFill>
                  <a:ea typeface="ＭＳ Ｐゴシック" charset="0"/>
                  <a:cs typeface="Gill Sans" charset="0"/>
                </a:rPr>
                <a:t>Content</a:t>
              </a:r>
            </a:p>
          </p:txBody>
        </p:sp>
        <p:sp>
          <p:nvSpPr>
            <p:cNvPr id="279560" name="Line 8"/>
            <p:cNvSpPr>
              <a:spLocks noChangeShapeType="1"/>
            </p:cNvSpPr>
            <p:nvPr/>
          </p:nvSpPr>
          <p:spPr bwMode="auto">
            <a:xfrm>
              <a:off x="6010716" y="4091967"/>
              <a:ext cx="123386" cy="1249307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9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Nesting</a:t>
            </a:r>
            <a:endParaRPr lang="en-US" dirty="0"/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981200" y="1417639"/>
            <a:ext cx="8229600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node may contain other nodes (children) in addition to plain text content.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&lt;plant&gt;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&lt;zone&gt;4&lt;/zone&gt;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&lt;light&gt;Mostly Shady&lt;/light&gt;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&lt;/plant&gt;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sp>
        <p:nvSpPr>
          <p:cNvPr id="279554" name="Rectangle 2"/>
          <p:cNvSpPr>
            <a:spLocks/>
          </p:cNvSpPr>
          <p:nvPr/>
        </p:nvSpPr>
        <p:spPr bwMode="auto">
          <a:xfrm>
            <a:off x="4940300" y="3008040"/>
            <a:ext cx="132728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Start tag</a:t>
            </a:r>
          </a:p>
        </p:txBody>
      </p:sp>
      <p:sp>
        <p:nvSpPr>
          <p:cNvPr id="279555" name="Rectangle 3"/>
          <p:cNvSpPr>
            <a:spLocks/>
          </p:cNvSpPr>
          <p:nvPr/>
        </p:nvSpPr>
        <p:spPr bwMode="auto">
          <a:xfrm>
            <a:off x="4435888" y="6177791"/>
            <a:ext cx="121988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End tag</a:t>
            </a:r>
          </a:p>
        </p:txBody>
      </p:sp>
      <p:sp>
        <p:nvSpPr>
          <p:cNvPr id="279556" name="Rectangle 4"/>
          <p:cNvSpPr>
            <a:spLocks/>
          </p:cNvSpPr>
          <p:nvPr/>
        </p:nvSpPr>
        <p:spPr bwMode="auto">
          <a:xfrm>
            <a:off x="7467601" y="3315421"/>
            <a:ext cx="30248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Content consists of 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two nodes</a:t>
            </a:r>
          </a:p>
        </p:txBody>
      </p:sp>
      <p:sp>
        <p:nvSpPr>
          <p:cNvPr id="279558" name="Line 6"/>
          <p:cNvSpPr>
            <a:spLocks noChangeShapeType="1"/>
          </p:cNvSpPr>
          <p:nvPr/>
        </p:nvSpPr>
        <p:spPr bwMode="auto">
          <a:xfrm flipV="1">
            <a:off x="3568700" y="3200401"/>
            <a:ext cx="1371600" cy="493031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9559" name="Line 7"/>
          <p:cNvSpPr>
            <a:spLocks noChangeShapeType="1"/>
          </p:cNvSpPr>
          <p:nvPr/>
        </p:nvSpPr>
        <p:spPr bwMode="auto">
          <a:xfrm>
            <a:off x="3292888" y="5899355"/>
            <a:ext cx="1143000" cy="494423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9560" name="Line 8"/>
          <p:cNvSpPr>
            <a:spLocks noChangeShapeType="1"/>
          </p:cNvSpPr>
          <p:nvPr/>
        </p:nvSpPr>
        <p:spPr bwMode="auto">
          <a:xfrm flipV="1">
            <a:off x="5181600" y="3860801"/>
            <a:ext cx="2133600" cy="59894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V="1">
            <a:off x="6267586" y="3860801"/>
            <a:ext cx="1047614" cy="1197896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10462" y="5093336"/>
            <a:ext cx="3534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Indentation is not needed. It simply shows the nesting</a:t>
            </a:r>
          </a:p>
        </p:txBody>
      </p:sp>
    </p:spTree>
    <p:extLst>
      <p:ext uri="{BB962C8B-B14F-4D97-AF65-F5344CB8AC3E}">
        <p14:creationId xmlns:p14="http://schemas.microsoft.com/office/powerpoint/2010/main" val="3302295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Empty Nodes</a:t>
            </a:r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981200" y="1417639"/>
            <a:ext cx="8229600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Nodes may be empty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&lt;plant&gt;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&lt;zone&gt;&lt;/zone&gt;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&lt;light/&gt;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&lt;/plant&gt;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sp>
        <p:nvSpPr>
          <p:cNvPr id="279556" name="Rectangle 4"/>
          <p:cNvSpPr>
            <a:spLocks/>
          </p:cNvSpPr>
          <p:nvPr/>
        </p:nvSpPr>
        <p:spPr bwMode="auto">
          <a:xfrm>
            <a:off x="7315200" y="2221260"/>
            <a:ext cx="2895600" cy="19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These two nodes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are empty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Both formats are 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acceptable</a:t>
            </a:r>
          </a:p>
          <a:p>
            <a:endParaRPr lang="en-US" sz="2500" dirty="0">
              <a:solidFill>
                <a:srgbClr val="0000FF"/>
              </a:solidFill>
              <a:ea typeface="ＭＳ Ｐゴシック" charset="0"/>
              <a:cs typeface="Gill Sans" charset="0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838700" y="3225799"/>
            <a:ext cx="2349500" cy="37192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4038600" y="3225798"/>
            <a:ext cx="3149600" cy="86722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2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Attributes</a:t>
            </a:r>
            <a:endParaRPr lang="en-US" dirty="0"/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502043" y="1713127"/>
            <a:ext cx="9799122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Nodes may have attributes (and attribute values)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&lt;plant id='a'&gt;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&lt;zone&gt;&lt;/zone&gt;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&lt;light source="2" class="new"/&gt;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&lt;/plant&gt;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sp>
        <p:nvSpPr>
          <p:cNvPr id="279554" name="Rectangle 2"/>
          <p:cNvSpPr>
            <a:spLocks/>
          </p:cNvSpPr>
          <p:nvPr/>
        </p:nvSpPr>
        <p:spPr bwMode="auto">
          <a:xfrm>
            <a:off x="4775200" y="2307680"/>
            <a:ext cx="416139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The attribute named type  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has a value of “a”</a:t>
            </a:r>
          </a:p>
        </p:txBody>
      </p:sp>
      <p:sp>
        <p:nvSpPr>
          <p:cNvPr id="279556" name="Rectangle 4"/>
          <p:cNvSpPr>
            <a:spLocks/>
          </p:cNvSpPr>
          <p:nvPr/>
        </p:nvSpPr>
        <p:spPr bwMode="auto">
          <a:xfrm>
            <a:off x="7393009" y="3412994"/>
            <a:ext cx="2843727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This empty node  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has two attributes: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source and class </a:t>
            </a:r>
          </a:p>
        </p:txBody>
      </p:sp>
      <p:sp>
        <p:nvSpPr>
          <p:cNvPr id="279558" name="Line 6"/>
          <p:cNvSpPr>
            <a:spLocks noChangeShapeType="1"/>
          </p:cNvSpPr>
          <p:nvPr/>
        </p:nvSpPr>
        <p:spPr bwMode="auto">
          <a:xfrm flipV="1">
            <a:off x="4108861" y="2859355"/>
            <a:ext cx="615539" cy="73886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747738" y="4174085"/>
            <a:ext cx="2478972" cy="74681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6401604" y="4174085"/>
            <a:ext cx="825105" cy="74681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Comments</a:t>
            </a:r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981200" y="1417639"/>
            <a:ext cx="8229600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Comments can appear anywhere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&lt;plant&gt;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&lt;!–- </a:t>
            </a:r>
            <a:r>
              <a:rPr lang="en-US" sz="2400" dirty="0" err="1">
                <a:latin typeface="Courier"/>
                <a:cs typeface="Courier"/>
                <a:sym typeface="Monaco" charset="0"/>
              </a:rPr>
              <a:t>elem</a:t>
            </a:r>
            <a:r>
              <a:rPr lang="en-US" sz="2400" dirty="0">
                <a:latin typeface="Courier"/>
                <a:cs typeface="Courier"/>
                <a:sym typeface="Monaco" charset="0"/>
              </a:rPr>
              <a:t> with content --&gt;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&lt;zone&gt;4 &lt;!–- a second comment --&gt;&lt;/zone&gt;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&lt;light&gt;Mostly Shady&lt;/light&gt;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&lt;/plant&gt;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sp>
        <p:nvSpPr>
          <p:cNvPr id="279556" name="Rectangle 4"/>
          <p:cNvSpPr>
            <a:spLocks/>
          </p:cNvSpPr>
          <p:nvPr/>
        </p:nvSpPr>
        <p:spPr bwMode="auto">
          <a:xfrm>
            <a:off x="7467600" y="2313981"/>
            <a:ext cx="235801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Two comments</a:t>
            </a:r>
          </a:p>
        </p:txBody>
      </p:sp>
      <p:sp>
        <p:nvSpPr>
          <p:cNvPr id="279560" name="Line 8"/>
          <p:cNvSpPr>
            <a:spLocks noChangeShapeType="1"/>
          </p:cNvSpPr>
          <p:nvPr/>
        </p:nvSpPr>
        <p:spPr bwMode="auto">
          <a:xfrm flipV="1">
            <a:off x="5359400" y="2686002"/>
            <a:ext cx="1955800" cy="70489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 flipV="1">
            <a:off x="7315200" y="2686002"/>
            <a:ext cx="152400" cy="113669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86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25673"/>
            <a:ext cx="10801350" cy="1325563"/>
          </a:xfrm>
        </p:spPr>
        <p:txBody>
          <a:bodyPr/>
          <a:lstStyle/>
          <a:p>
            <a:r>
              <a:rPr lang="en-US" dirty="0"/>
              <a:t>Well-formed XML</a:t>
            </a:r>
          </a:p>
        </p:txBody>
      </p:sp>
      <p:sp>
        <p:nvSpPr>
          <p:cNvPr id="280577" name="Rectangle 1"/>
          <p:cNvSpPr>
            <a:spLocks noGrp="1" noChangeArrowheads="1"/>
          </p:cNvSpPr>
          <p:nvPr>
            <p:ph idx="1"/>
          </p:nvPr>
        </p:nvSpPr>
        <p:spPr>
          <a:xfrm>
            <a:off x="898501" y="1410194"/>
            <a:ext cx="11000573" cy="5068158"/>
          </a:xfrm>
          <a:ln/>
        </p:spPr>
        <p:txBody>
          <a:bodyPr>
            <a:normAutofit/>
          </a:bodyPr>
          <a:lstStyle/>
          <a:p>
            <a:r>
              <a:rPr lang="en-US" dirty="0"/>
              <a:t>An element must have both an </a:t>
            </a:r>
            <a:r>
              <a:rPr lang="en-US" b="1" dirty="0"/>
              <a:t>open</a:t>
            </a:r>
            <a:r>
              <a:rPr lang="en-US" dirty="0"/>
              <a:t> and </a:t>
            </a:r>
            <a:r>
              <a:rPr lang="en-US" b="1" dirty="0"/>
              <a:t>closing</a:t>
            </a:r>
            <a:r>
              <a:rPr lang="en-US" dirty="0"/>
              <a:t> tag.  However, if it is empty, then it can be of the form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tagname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/&gt;</a:t>
            </a:r>
            <a:r>
              <a:rPr lang="en-US" dirty="0"/>
              <a:t>.</a:t>
            </a:r>
          </a:p>
          <a:p>
            <a:r>
              <a:rPr lang="en-US" dirty="0"/>
              <a:t>Tags must be </a:t>
            </a:r>
            <a:r>
              <a:rPr lang="en-US" b="1" dirty="0"/>
              <a:t>properly nested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Bad!:</a:t>
            </a:r>
            <a:r>
              <a:rPr lang="en-US" b="1" dirty="0"/>
              <a:t> &lt;plant&gt;&lt;kind&gt;&lt;/plant&gt;&lt;/kind&gt;</a:t>
            </a:r>
          </a:p>
          <a:p>
            <a:r>
              <a:rPr lang="en-US" dirty="0"/>
              <a:t>Tag names are case-sensitive</a:t>
            </a:r>
          </a:p>
          <a:p>
            <a:r>
              <a:rPr lang="en-US" dirty="0"/>
              <a:t>No spaces are allowed between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&lt;</a:t>
            </a:r>
            <a:r>
              <a:rPr lang="en-US" dirty="0"/>
              <a:t> and  tag name.</a:t>
            </a:r>
          </a:p>
          <a:p>
            <a:r>
              <a:rPr lang="en-US" dirty="0"/>
              <a:t> Tag names must begin with a letter and contain only alphanumeric characters.</a:t>
            </a:r>
          </a:p>
        </p:txBody>
      </p:sp>
    </p:spTree>
    <p:extLst>
      <p:ext uri="{BB962C8B-B14F-4D97-AF65-F5344CB8AC3E}">
        <p14:creationId xmlns:p14="http://schemas.microsoft.com/office/powerpoint/2010/main" val="184433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5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0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0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0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0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0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0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7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Well-formed XML:</a:t>
            </a:r>
          </a:p>
        </p:txBody>
      </p:sp>
      <p:sp>
        <p:nvSpPr>
          <p:cNvPr id="282625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All </a:t>
            </a:r>
            <a:r>
              <a:rPr lang="en-US" b="1" dirty="0"/>
              <a:t>attributes</a:t>
            </a:r>
            <a:r>
              <a:rPr lang="en-US" dirty="0"/>
              <a:t> must appear in quotes in: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name = "value"</a:t>
            </a:r>
          </a:p>
          <a:p>
            <a:r>
              <a:rPr lang="en-US" dirty="0"/>
              <a:t>Isolated markup characters must be specified via entity references. 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/>
              <a:t>is specified by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&amp;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lt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;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/>
              <a:t>and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&gt;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/>
              <a:t>is specified by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&amp;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gt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;</a:t>
            </a:r>
            <a:r>
              <a:rPr lang="en-US" dirty="0"/>
              <a:t>.</a:t>
            </a:r>
          </a:p>
          <a:p>
            <a:r>
              <a:rPr lang="en-US" dirty="0"/>
              <a:t> All XML documents must have </a:t>
            </a:r>
            <a:r>
              <a:rPr lang="en-US" i="1" dirty="0"/>
              <a:t>one</a:t>
            </a:r>
            <a:r>
              <a:rPr lang="en-US" dirty="0"/>
              <a:t> </a:t>
            </a:r>
            <a:r>
              <a:rPr lang="en-US" i="1" dirty="0"/>
              <a:t>root node</a:t>
            </a:r>
            <a:r>
              <a:rPr lang="en-US" dirty="0"/>
              <a:t> that contains all the other nodes.</a:t>
            </a:r>
          </a:p>
        </p:txBody>
      </p:sp>
    </p:spTree>
    <p:extLst>
      <p:ext uri="{BB962C8B-B14F-4D97-AF65-F5344CB8AC3E}">
        <p14:creationId xmlns:p14="http://schemas.microsoft.com/office/powerpoint/2010/main" val="6490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6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2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2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2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2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5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err="1"/>
              <a:t>xHTML</a:t>
            </a:r>
            <a:r>
              <a:rPr lang="en-US" sz="3600" dirty="0"/>
              <a:t>: Extensible Hypertext Markup Language</a:t>
            </a:r>
          </a:p>
        </p:txBody>
      </p:sp>
      <p:sp>
        <p:nvSpPr>
          <p:cNvPr id="2" name="Sub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is an XML-”like” structure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Pre-dated XML</a:t>
            </a:r>
          </a:p>
          <a:p>
            <a:pPr lvl="1"/>
            <a:r>
              <a:rPr lang="en-US" dirty="0"/>
              <a:t>HTML is often not well-formed, which makes it difficult to parse and locate content, </a:t>
            </a:r>
          </a:p>
          <a:p>
            <a:pPr lvl="1"/>
            <a:r>
              <a:rPr lang="en-US" dirty="0"/>
              <a:t>Special parsers “fix” the HTML to make it well-formed</a:t>
            </a:r>
          </a:p>
          <a:p>
            <a:pPr lvl="2"/>
            <a:r>
              <a:rPr lang="en-US" dirty="0"/>
              <a:t>Results in even worse HTML </a:t>
            </a:r>
          </a:p>
          <a:p>
            <a:r>
              <a:rPr lang="en-US" dirty="0" err="1"/>
              <a:t>xHTML</a:t>
            </a:r>
            <a:r>
              <a:rPr lang="en-US" dirty="0"/>
              <a:t> was introduced to bridge HTML and XML</a:t>
            </a:r>
          </a:p>
          <a:p>
            <a:pPr lvl="1"/>
            <a:r>
              <a:rPr lang="en-US" dirty="0"/>
              <a:t>Adopted by many webpages</a:t>
            </a:r>
          </a:p>
          <a:p>
            <a:pPr lvl="1"/>
            <a:r>
              <a:rPr lang="en-US" dirty="0"/>
              <a:t>Can be easily parsed and queried by XML tools</a:t>
            </a:r>
          </a:p>
        </p:txBody>
      </p:sp>
    </p:spTree>
    <p:extLst>
      <p:ext uri="{BB962C8B-B14F-4D97-AF65-F5344CB8AC3E}">
        <p14:creationId xmlns:p14="http://schemas.microsoft.com/office/powerpoint/2010/main" val="360269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8B75B-4C9F-8347-A657-028F71845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19" y="0"/>
            <a:ext cx="1059436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67DF3-932E-3344-9DCC-811536EAF733}"/>
              </a:ext>
            </a:extLst>
          </p:cNvPr>
          <p:cNvSpPr txBox="1"/>
          <p:nvPr/>
        </p:nvSpPr>
        <p:spPr>
          <a:xfrm>
            <a:off x="7339693" y="5853794"/>
            <a:ext cx="468910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Example of well formed </a:t>
            </a:r>
            <a:r>
              <a:rPr lang="en-US" sz="2400" dirty="0" err="1">
                <a:solidFill>
                  <a:schemeClr val="bg1"/>
                </a:solidFill>
              </a:rPr>
              <a:t>xHTML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6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C0D4-0F15-0445-B13B-DFD2F825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DOM: Document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FD1DA-46E2-274E-B276-7EBE51367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696" y="1853158"/>
            <a:ext cx="6802147" cy="5004842"/>
          </a:xfrm>
        </p:spPr>
        <p:txBody>
          <a:bodyPr>
            <a:normAutofit/>
          </a:bodyPr>
          <a:lstStyle/>
          <a:p>
            <a:r>
              <a:rPr lang="en-US" dirty="0"/>
              <a:t>Treat XML and HTML as a Tree</a:t>
            </a:r>
          </a:p>
          <a:p>
            <a:pPr lvl="1"/>
            <a:r>
              <a:rPr lang="en-US" dirty="0"/>
              <a:t>Fits XML and well formed HTML </a:t>
            </a:r>
          </a:p>
          <a:p>
            <a:r>
              <a:rPr lang="en-US" dirty="0"/>
              <a:t>Visual containment </a:t>
            </a:r>
            <a:r>
              <a:rPr lang="en-US" dirty="0">
                <a:sym typeface="Wingdings" pitchFamily="2" charset="2"/>
              </a:rPr>
              <a:t> children</a:t>
            </a:r>
          </a:p>
          <a:p>
            <a:r>
              <a:rPr lang="en-US" dirty="0">
                <a:sym typeface="Wingdings" pitchFamily="2" charset="2"/>
              </a:rPr>
              <a:t>Manipulated dynamically using JavaScript</a:t>
            </a:r>
          </a:p>
          <a:p>
            <a:pPr lvl="1"/>
            <a:r>
              <a:rPr lang="en-US" dirty="0"/>
              <a:t>HTML DOM and actual DOM the browser shows may differ (substantially) </a:t>
            </a:r>
          </a:p>
          <a:p>
            <a:pPr lvl="1"/>
            <a:r>
              <a:rPr lang="en-US" dirty="0"/>
              <a:t>Parsing in Python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Selenium + Headless Chrome … (out of scope)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BF4AE-12A2-704A-A139-2CE42939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86" y="1646238"/>
            <a:ext cx="4614246" cy="4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1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8A1CF3-EE72-8A4F-9961-F13B33C6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Estimates</a:t>
            </a:r>
            <a:br>
              <a:rPr lang="en-US" dirty="0"/>
            </a:br>
            <a:r>
              <a:rPr lang="en-US" dirty="0"/>
              <a:t>and Smoothing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4C604-12CF-EB4A-ADFC-F74D21A5D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9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 terminology</a:t>
            </a:r>
          </a:p>
        </p:txBody>
      </p:sp>
      <p:sp>
        <p:nvSpPr>
          <p:cNvPr id="283649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lnSpcReduction="10000"/>
          </a:bodyPr>
          <a:lstStyle/>
          <a:p>
            <a:pPr marL="471487" indent="-457200">
              <a:buFont typeface="Wingdings" charset="2"/>
              <a:buChar char="Ø"/>
            </a:pPr>
            <a:r>
              <a:rPr lang="en-US" dirty="0"/>
              <a:t>There is only one </a:t>
            </a:r>
            <a:r>
              <a:rPr lang="en-US" i="1" dirty="0"/>
              <a:t>root (AKA document node)</a:t>
            </a:r>
            <a:r>
              <a:rPr lang="en-US" dirty="0"/>
              <a:t> in the tree, and  all other nodes are contained within it.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We think of these other nodes as </a:t>
            </a:r>
            <a:r>
              <a:rPr lang="en-US" i="1" dirty="0"/>
              <a:t>descendants</a:t>
            </a:r>
            <a:r>
              <a:rPr lang="en-US" dirty="0"/>
              <a:t> of the root node.  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We use the language of a family tree to refer to relationships between nodes. </a:t>
            </a:r>
          </a:p>
          <a:p>
            <a:pPr marL="1371600" lvl="1"/>
            <a:r>
              <a:rPr lang="en-US" i="1" dirty="0"/>
              <a:t>parents, children, siblings, ancestors, descendants</a:t>
            </a:r>
            <a:endParaRPr lang="en-US" dirty="0"/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The </a:t>
            </a:r>
            <a:r>
              <a:rPr lang="en-US" i="1" dirty="0"/>
              <a:t>terminal nodes</a:t>
            </a:r>
            <a:r>
              <a:rPr lang="en-US" dirty="0"/>
              <a:t> in a tree are also known as </a:t>
            </a:r>
            <a:r>
              <a:rPr lang="en-US" i="1" dirty="0"/>
              <a:t>leaf nodes</a:t>
            </a:r>
            <a:r>
              <a:rPr lang="en-US" dirty="0"/>
              <a:t>.  Content always falls in a leaf node.</a:t>
            </a:r>
          </a:p>
        </p:txBody>
      </p:sp>
    </p:spTree>
    <p:extLst>
      <p:ext uri="{BB962C8B-B14F-4D97-AF65-F5344CB8AC3E}">
        <p14:creationId xmlns:p14="http://schemas.microsoft.com/office/powerpoint/2010/main" val="34077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6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3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3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3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49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2C14-DF6C-3D41-BE20-70021544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trees: a few additional “rules”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249EC-A01D-1F45-A715-AD8277176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 organized around </a:t>
            </a:r>
            <a:r>
              <a:rPr lang="en-US" dirty="0">
                <a:latin typeface="Monaco" pitchFamily="2" charset="77"/>
              </a:rPr>
              <a:t>&lt;div&gt; &lt;/div&gt;</a:t>
            </a:r>
            <a:r>
              <a:rPr lang="en-US" dirty="0"/>
              <a:t> elements</a:t>
            </a:r>
          </a:p>
          <a:p>
            <a:r>
              <a:rPr lang="en-US" dirty="0"/>
              <a:t>Hyperlinks: </a:t>
            </a:r>
            <a:r>
              <a:rPr lang="en-US" dirty="0">
                <a:latin typeface="Monaco" pitchFamily="2" charset="77"/>
                <a:cs typeface="Consolas" panose="020B0609020204030204" pitchFamily="49" charset="0"/>
              </a:rPr>
              <a:t>&lt;a </a:t>
            </a:r>
            <a:r>
              <a:rPr lang="en-US" dirty="0" err="1">
                <a:latin typeface="Monaco" pitchFamily="2" charset="77"/>
                <a:cs typeface="Consolas" panose="020B0609020204030204" pitchFamily="49" charset="0"/>
              </a:rPr>
              <a:t>href</a:t>
            </a:r>
            <a:r>
              <a:rPr lang="en-US" dirty="0">
                <a:latin typeface="Monaco" pitchFamily="2" charset="77"/>
                <a:cs typeface="Consolas" panose="020B0609020204030204" pitchFamily="49" charset="0"/>
              </a:rPr>
              <a:t>=”</a:t>
            </a:r>
            <a:r>
              <a:rPr lang="en-US" dirty="0" err="1">
                <a:latin typeface="Monaco" pitchFamily="2" charset="77"/>
                <a:cs typeface="Consolas" panose="020B0609020204030204" pitchFamily="49" charset="0"/>
              </a:rPr>
              <a:t>uri</a:t>
            </a:r>
            <a:r>
              <a:rPr lang="en-US" dirty="0">
                <a:latin typeface="Monaco" pitchFamily="2" charset="77"/>
                <a:cs typeface="Consolas" panose="020B0609020204030204" pitchFamily="49" charset="0"/>
              </a:rPr>
              <a:t>”&gt;Link Text&lt;/a&gt;</a:t>
            </a:r>
          </a:p>
          <a:p>
            <a:r>
              <a:rPr lang="en-US" dirty="0"/>
              <a:t>The </a:t>
            </a:r>
            <a:r>
              <a:rPr lang="en-US" b="1" i="1" dirty="0"/>
              <a:t>id</a:t>
            </a:r>
            <a:r>
              <a:rPr lang="en-US" dirty="0"/>
              <a:t> attribute: unique key to identify an HTML node</a:t>
            </a:r>
          </a:p>
          <a:p>
            <a:pPr lvl="1"/>
            <a:r>
              <a:rPr lang="en-US" dirty="0"/>
              <a:t>Poorly written HTML </a:t>
            </a:r>
            <a:r>
              <a:rPr lang="en-US" dirty="0">
                <a:sym typeface="Wingdings" pitchFamily="2" charset="2"/>
              </a:rPr>
              <a:t> not always unique	</a:t>
            </a:r>
            <a:endParaRPr lang="en-US" dirty="0"/>
          </a:p>
          <a:p>
            <a:r>
              <a:rPr lang="en-US" dirty="0"/>
              <a:t>Older web forms will contain forms:</a:t>
            </a:r>
          </a:p>
          <a:p>
            <a:pPr marL="1428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&lt;form action="/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submit_comment.php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 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method="post"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&lt;input type="text" name="comment" value="blank" /&gt;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&lt;input type="submit" value="Submit" /&gt;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&lt;/form&gt;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97CBC-6647-7040-8C2D-C0EE127FD2FE}"/>
              </a:ext>
            </a:extLst>
          </p:cNvPr>
          <p:cNvSpPr txBox="1"/>
          <p:nvPr/>
        </p:nvSpPr>
        <p:spPr>
          <a:xfrm>
            <a:off x="5953125" y="6237514"/>
            <a:ext cx="55883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See notebook for demo on working with forms …</a:t>
            </a:r>
          </a:p>
        </p:txBody>
      </p:sp>
    </p:spTree>
    <p:extLst>
      <p:ext uri="{BB962C8B-B14F-4D97-AF65-F5344CB8AC3E}">
        <p14:creationId xmlns:p14="http://schemas.microsoft.com/office/powerpoint/2010/main" val="36165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72845-3BF9-D941-8ABC-D6DB8304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3" y="1930711"/>
            <a:ext cx="5338228" cy="207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7FD22-4CF2-EC4D-A667-63527E66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3" y="4290247"/>
            <a:ext cx="5338228" cy="2072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78807-D46A-224C-B120-1844E293A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07" y="1146330"/>
            <a:ext cx="5723964" cy="2389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E26D1-2E96-4446-9AEF-60CDE8AC8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206" y="3817060"/>
            <a:ext cx="5759701" cy="2404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7BABED-11BA-BF4D-8692-CD13755E6EA1}"/>
              </a:ext>
            </a:extLst>
          </p:cNvPr>
          <p:cNvSpPr txBox="1"/>
          <p:nvPr/>
        </p:nvSpPr>
        <p:spPr>
          <a:xfrm>
            <a:off x="4502885" y="3633566"/>
            <a:ext cx="120417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FileA.json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9E65E-9E18-054B-8B2E-EC9254364216}"/>
              </a:ext>
            </a:extLst>
          </p:cNvPr>
          <p:cNvSpPr txBox="1"/>
          <p:nvPr/>
        </p:nvSpPr>
        <p:spPr>
          <a:xfrm>
            <a:off x="4502885" y="6005492"/>
            <a:ext cx="120417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FileB.json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C38AA-7DC6-204A-8AD6-C6D9E55DD766}"/>
              </a:ext>
            </a:extLst>
          </p:cNvPr>
          <p:cNvSpPr txBox="1"/>
          <p:nvPr/>
        </p:nvSpPr>
        <p:spPr>
          <a:xfrm>
            <a:off x="10762542" y="3166774"/>
            <a:ext cx="112562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fileC.xml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09C1E-E751-244F-9CF5-04CDF0CC9BC3}"/>
              </a:ext>
            </a:extLst>
          </p:cNvPr>
          <p:cNvSpPr txBox="1"/>
          <p:nvPr/>
        </p:nvSpPr>
        <p:spPr>
          <a:xfrm>
            <a:off x="10798278" y="5852424"/>
            <a:ext cx="112562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fileD.xml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D80F7-D3E2-6446-91C8-68A1C51C2FDA}"/>
              </a:ext>
            </a:extLst>
          </p:cNvPr>
          <p:cNvSpPr txBox="1"/>
          <p:nvPr/>
        </p:nvSpPr>
        <p:spPr>
          <a:xfrm>
            <a:off x="311673" y="281353"/>
            <a:ext cx="479330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Which files are broken?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2D5799-CDB9-7041-B1ED-4C1910B647C4}"/>
              </a:ext>
            </a:extLst>
          </p:cNvPr>
          <p:cNvSpPr/>
          <p:nvPr/>
        </p:nvSpPr>
        <p:spPr>
          <a:xfrm>
            <a:off x="473979" y="1002207"/>
            <a:ext cx="5630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6"/>
              </a:rPr>
              <a:t>http://bit.ly/ds100-sp18-xml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4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 Regex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Staring Sam Lau</a:t>
            </a:r>
          </a:p>
          <a:p>
            <a:r>
              <a:rPr lang="en-US" dirty="0"/>
              <a:t>We will finish REST and HTTP on Tuesday</a:t>
            </a:r>
          </a:p>
        </p:txBody>
      </p:sp>
    </p:spTree>
    <p:extLst>
      <p:ext uri="{BB962C8B-B14F-4D97-AF65-F5344CB8AC3E}">
        <p14:creationId xmlns:p14="http://schemas.microsoft.com/office/powerpoint/2010/main" val="143721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96992-0973-F94B-B062-557990BE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BC6546-762A-D84B-B24A-92BD4916A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578" cy="4351339"/>
          </a:xfrm>
        </p:spPr>
        <p:txBody>
          <a:bodyPr/>
          <a:lstStyle/>
          <a:p>
            <a:r>
              <a:rPr lang="en-US" dirty="0"/>
              <a:t>Inferential statistics – </a:t>
            </a:r>
            <a:r>
              <a:rPr lang="en-US" b="1" dirty="0"/>
              <a:t>estimate</a:t>
            </a:r>
            <a:r>
              <a:rPr lang="en-US" dirty="0"/>
              <a:t> properties of the population</a:t>
            </a:r>
          </a:p>
          <a:p>
            <a:pPr lvl="1"/>
            <a:r>
              <a:rPr lang="en-US" dirty="0"/>
              <a:t>Draw conclusions beyond the data…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981D6-6B56-AC49-A74A-68946AEBEBFC}"/>
              </a:ext>
            </a:extLst>
          </p:cNvPr>
          <p:cNvSpPr txBox="1"/>
          <p:nvPr/>
        </p:nvSpPr>
        <p:spPr>
          <a:xfrm>
            <a:off x="1389411" y="2976207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Descriptive Plot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0F845E-B3C3-5D40-A748-9A9424A7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0" y="3318765"/>
            <a:ext cx="4603260" cy="3291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44A9B8-F0DD-9049-BBEB-DE9FC9C7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89" y="3296741"/>
            <a:ext cx="4900245" cy="3291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43EE1-1F16-E745-9ACA-7EB82685F728}"/>
              </a:ext>
            </a:extLst>
          </p:cNvPr>
          <p:cNvSpPr txBox="1"/>
          <p:nvPr/>
        </p:nvSpPr>
        <p:spPr>
          <a:xfrm>
            <a:off x="7433952" y="2976207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</p:spTree>
    <p:extLst>
      <p:ext uri="{BB962C8B-B14F-4D97-AF65-F5344CB8AC3E}">
        <p14:creationId xmlns:p14="http://schemas.microsoft.com/office/powerpoint/2010/main" val="120102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96992-0973-F94B-B062-557990BE1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91" y="-1296620"/>
            <a:ext cx="10801350" cy="1325563"/>
          </a:xfrm>
        </p:spPr>
        <p:txBody>
          <a:bodyPr/>
          <a:lstStyle/>
          <a:p>
            <a:r>
              <a:rPr lang="en-US" dirty="0"/>
              <a:t>Kernel Density Estimators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BC6546-762A-D84B-B24A-92BD4916A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40" y="208330"/>
            <a:ext cx="11507569" cy="4351339"/>
          </a:xfrm>
        </p:spPr>
        <p:txBody>
          <a:bodyPr/>
          <a:lstStyle/>
          <a:p>
            <a:r>
              <a:rPr lang="en-US" dirty="0"/>
              <a:t>Inferential statistics – </a:t>
            </a:r>
            <a:r>
              <a:rPr lang="en-US" b="1" dirty="0"/>
              <a:t>estimate</a:t>
            </a:r>
            <a:r>
              <a:rPr lang="en-US" dirty="0"/>
              <a:t> properties of the population</a:t>
            </a:r>
          </a:p>
          <a:p>
            <a:pPr lvl="1"/>
            <a:r>
              <a:rPr lang="en-US" dirty="0"/>
              <a:t>Draw conclusions beyond the data…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44A9B8-F0DD-9049-BBEB-DE9FC9C7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536" y="1300088"/>
            <a:ext cx="7891895" cy="5301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43EE1-1F16-E745-9ACA-7EB82685F728}"/>
              </a:ext>
            </a:extLst>
          </p:cNvPr>
          <p:cNvSpPr txBox="1"/>
          <p:nvPr/>
        </p:nvSpPr>
        <p:spPr>
          <a:xfrm>
            <a:off x="3793538" y="1526287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9AF05-8D1C-3E4A-9AE3-F32B82E27F0F}"/>
              </a:ext>
            </a:extLst>
          </p:cNvPr>
          <p:cNvGrpSpPr/>
          <p:nvPr/>
        </p:nvGrpSpPr>
        <p:grpSpPr>
          <a:xfrm>
            <a:off x="7350902" y="3682122"/>
            <a:ext cx="2230105" cy="2174723"/>
            <a:chOff x="4697643" y="3712102"/>
            <a:chExt cx="2230105" cy="21747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59EC79-F917-2843-AD26-0DF348C2857B}"/>
                </a:ext>
              </a:extLst>
            </p:cNvPr>
            <p:cNvSpPr txBox="1"/>
            <p:nvPr/>
          </p:nvSpPr>
          <p:spPr>
            <a:xfrm>
              <a:off x="5223435" y="4153132"/>
              <a:ext cx="1704313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of </a:t>
              </a:r>
              <a:br>
                <a:rPr lang="en-US" dirty="0"/>
              </a:br>
              <a:r>
                <a:rPr lang="en-US" dirty="0"/>
                <a:t>90 &lt; x &lt; 93?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25DD88-0AB8-414A-B6CE-89F5E47C63C6}"/>
                </a:ext>
              </a:extLst>
            </p:cNvPr>
            <p:cNvGrpSpPr/>
            <p:nvPr/>
          </p:nvGrpSpPr>
          <p:grpSpPr>
            <a:xfrm>
              <a:off x="4697643" y="3712102"/>
              <a:ext cx="525792" cy="2174723"/>
              <a:chOff x="4697643" y="3712102"/>
              <a:chExt cx="525792" cy="217472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DAAC887-0CEC-D64D-99A6-EF7F71B60442}"/>
                  </a:ext>
                </a:extLst>
              </p:cNvPr>
              <p:cNvCxnSpPr/>
              <p:nvPr/>
            </p:nvCxnSpPr>
            <p:spPr>
              <a:xfrm flipV="1">
                <a:off x="5223435" y="3712102"/>
                <a:ext cx="0" cy="2174723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FDDD99B-90E4-7B42-98EC-26EC6B0CE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7643" y="4020016"/>
                <a:ext cx="0" cy="186680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EAAE73-76C4-8D40-96D4-CD80EFCE8A36}"/>
              </a:ext>
            </a:extLst>
          </p:cNvPr>
          <p:cNvGrpSpPr/>
          <p:nvPr/>
        </p:nvGrpSpPr>
        <p:grpSpPr>
          <a:xfrm>
            <a:off x="7350902" y="3682122"/>
            <a:ext cx="525792" cy="2174723"/>
            <a:chOff x="4697643" y="3712102"/>
            <a:chExt cx="525792" cy="2174723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022F5D6-0F09-984A-9EFC-29AA6D3E25E2}"/>
                </a:ext>
              </a:extLst>
            </p:cNvPr>
            <p:cNvSpPr/>
            <p:nvPr/>
          </p:nvSpPr>
          <p:spPr>
            <a:xfrm>
              <a:off x="4697643" y="3712102"/>
              <a:ext cx="525792" cy="2174723"/>
            </a:xfrm>
            <a:custGeom>
              <a:avLst/>
              <a:gdLst>
                <a:gd name="connsiteX0" fmla="*/ 525792 w 525792"/>
                <a:gd name="connsiteY0" fmla="*/ 0 h 2174723"/>
                <a:gd name="connsiteX1" fmla="*/ 525792 w 525792"/>
                <a:gd name="connsiteY1" fmla="*/ 2174723 h 2174723"/>
                <a:gd name="connsiteX2" fmla="*/ 0 w 525792"/>
                <a:gd name="connsiteY2" fmla="*/ 2174723 h 2174723"/>
                <a:gd name="connsiteX3" fmla="*/ 0 w 525792"/>
                <a:gd name="connsiteY3" fmla="*/ 319705 h 2174723"/>
                <a:gd name="connsiteX4" fmla="*/ 28901 w 525792"/>
                <a:gd name="connsiteY4" fmla="*/ 348795 h 2174723"/>
                <a:gd name="connsiteX5" fmla="*/ 86401 w 525792"/>
                <a:gd name="connsiteY5" fmla="*/ 391487 h 2174723"/>
                <a:gd name="connsiteX6" fmla="*/ 212336 w 525792"/>
                <a:gd name="connsiteY6" fmla="*/ 418864 h 2174723"/>
                <a:gd name="connsiteX7" fmla="*/ 360174 w 525792"/>
                <a:gd name="connsiteY7" fmla="*/ 314831 h 2174723"/>
                <a:gd name="connsiteX8" fmla="*/ 486109 w 525792"/>
                <a:gd name="connsiteY8" fmla="*/ 101288 h 2174723"/>
                <a:gd name="connsiteX9" fmla="*/ 519989 w 525792"/>
                <a:gd name="connsiteY9" fmla="*/ 17788 h 217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5792" h="2174723">
                  <a:moveTo>
                    <a:pt x="525792" y="0"/>
                  </a:moveTo>
                  <a:lnTo>
                    <a:pt x="525792" y="2174723"/>
                  </a:lnTo>
                  <a:lnTo>
                    <a:pt x="0" y="2174723"/>
                  </a:lnTo>
                  <a:lnTo>
                    <a:pt x="0" y="319705"/>
                  </a:lnTo>
                  <a:lnTo>
                    <a:pt x="28901" y="348795"/>
                  </a:lnTo>
                  <a:cubicBezTo>
                    <a:pt x="48068" y="366676"/>
                    <a:pt x="65412" y="379624"/>
                    <a:pt x="86401" y="391487"/>
                  </a:cubicBezTo>
                  <a:cubicBezTo>
                    <a:pt x="128379" y="415214"/>
                    <a:pt x="166707" y="431640"/>
                    <a:pt x="212336" y="418864"/>
                  </a:cubicBezTo>
                  <a:cubicBezTo>
                    <a:pt x="257965" y="406088"/>
                    <a:pt x="314545" y="367760"/>
                    <a:pt x="360174" y="314831"/>
                  </a:cubicBezTo>
                  <a:cubicBezTo>
                    <a:pt x="405803" y="261902"/>
                    <a:pt x="455082" y="164256"/>
                    <a:pt x="486109" y="101288"/>
                  </a:cubicBezTo>
                  <a:cubicBezTo>
                    <a:pt x="501623" y="69804"/>
                    <a:pt x="511433" y="43568"/>
                    <a:pt x="519989" y="17788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36E497-5F40-5A4E-9359-19FA700C8965}"/>
                </a:ext>
              </a:extLst>
            </p:cNvPr>
            <p:cNvSpPr txBox="1"/>
            <p:nvPr/>
          </p:nvSpPr>
          <p:spPr>
            <a:xfrm rot="16200000">
              <a:off x="4575322" y="4768753"/>
              <a:ext cx="73289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Area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18F7CF0-769D-474D-A651-909D05E16C37}"/>
              </a:ext>
            </a:extLst>
          </p:cNvPr>
          <p:cNvSpPr txBox="1"/>
          <p:nvPr/>
        </p:nvSpPr>
        <p:spPr>
          <a:xfrm>
            <a:off x="7839152" y="4887347"/>
            <a:ext cx="172515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= Area under </a:t>
            </a:r>
            <a:br>
              <a:rPr lang="en-US" dirty="0"/>
            </a:br>
            <a:r>
              <a:rPr lang="en-US" dirty="0"/>
              <a:t>   the curve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EACBA-4CE9-0C49-83B3-52B7BFE46A90}"/>
              </a:ext>
            </a:extLst>
          </p:cNvPr>
          <p:cNvGrpSpPr/>
          <p:nvPr/>
        </p:nvGrpSpPr>
        <p:grpSpPr>
          <a:xfrm>
            <a:off x="6131470" y="5474539"/>
            <a:ext cx="1908213" cy="1126668"/>
            <a:chOff x="3478211" y="5504519"/>
            <a:chExt cx="1908213" cy="11266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BB9A2BD-D8E4-8341-8C84-959CB3FCFC8A}"/>
                </a:ext>
              </a:extLst>
            </p:cNvPr>
            <p:cNvSpPr/>
            <p:nvPr/>
          </p:nvSpPr>
          <p:spPr>
            <a:xfrm>
              <a:off x="4596024" y="5504519"/>
              <a:ext cx="790400" cy="790400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5F467C-2593-0243-84EF-21FBD3EBE1FA}"/>
                </a:ext>
              </a:extLst>
            </p:cNvPr>
            <p:cNvSpPr txBox="1"/>
            <p:nvPr/>
          </p:nvSpPr>
          <p:spPr>
            <a:xfrm>
              <a:off x="3478211" y="6261855"/>
              <a:ext cx="120257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Data!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C1DC0E9-8678-C240-AB94-C3D2B7A1B95C}"/>
              </a:ext>
            </a:extLst>
          </p:cNvPr>
          <p:cNvSpPr txBox="1"/>
          <p:nvPr/>
        </p:nvSpPr>
        <p:spPr>
          <a:xfrm>
            <a:off x="482968" y="1865775"/>
            <a:ext cx="3368450" cy="37856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Suppose this data was constructed by a </a:t>
            </a:r>
            <a:r>
              <a:rPr lang="en-US" sz="2400" b="1" dirty="0"/>
              <a:t>random sample</a:t>
            </a:r>
            <a:r>
              <a:rPr lang="en-US" sz="2400" dirty="0"/>
              <a:t> of student grades?</a:t>
            </a:r>
          </a:p>
          <a:p>
            <a:endParaRPr lang="en-US" sz="2400" dirty="0"/>
          </a:p>
          <a:p>
            <a:r>
              <a:rPr lang="en-US" sz="2400" dirty="0"/>
              <a:t>What is the probability that the next student’s grade will be between 90 and 93?</a:t>
            </a:r>
          </a:p>
        </p:txBody>
      </p:sp>
    </p:spTree>
    <p:extLst>
      <p:ext uri="{BB962C8B-B14F-4D97-AF65-F5344CB8AC3E}">
        <p14:creationId xmlns:p14="http://schemas.microsoft.com/office/powerpoint/2010/main" val="9236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6853-BFFB-8A43-91D1-BCBD1F51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KDEs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C732-CE52-8640-8BE2-816DE83C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480"/>
            <a:ext cx="10515600" cy="1668328"/>
          </a:xfrm>
        </p:spPr>
        <p:txBody>
          <a:bodyPr/>
          <a:lstStyle/>
          <a:p>
            <a:r>
              <a:rPr lang="en-US" dirty="0"/>
              <a:t>Non-parametric Model</a:t>
            </a:r>
          </a:p>
          <a:p>
            <a:pPr lvl="1"/>
            <a:r>
              <a:rPr lang="en-US" dirty="0"/>
              <a:t>size/complexity of the model </a:t>
            </a:r>
            <a:br>
              <a:rPr lang="en-US" dirty="0"/>
            </a:br>
            <a:r>
              <a:rPr lang="en-US" dirty="0"/>
              <a:t>depends on the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02378-DDA2-6542-92C4-A1CA9122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86" y="320675"/>
            <a:ext cx="4900245" cy="3291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35A19-0139-0E4F-BEBE-014B9885DBE2}"/>
              </a:ext>
            </a:extLst>
          </p:cNvPr>
          <p:cNvSpPr txBox="1"/>
          <p:nvPr/>
        </p:nvSpPr>
        <p:spPr>
          <a:xfrm>
            <a:off x="6716620" y="82778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88F8-BD85-314F-B8BA-B67FA35B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44" y="3612252"/>
            <a:ext cx="4661187" cy="3245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B2A3-DDB7-7A4E-BEFC-CA29C382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92" y="3188740"/>
            <a:ext cx="5198738" cy="1338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AC697-9D44-1646-B765-ED439C7EA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291473"/>
            <a:ext cx="5918200" cy="1130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2CD3F6-5FCB-B543-BEBE-F9F56BCDDD93}"/>
              </a:ext>
            </a:extLst>
          </p:cNvPr>
          <p:cNvSpPr txBox="1"/>
          <p:nvPr/>
        </p:nvSpPr>
        <p:spPr>
          <a:xfrm>
            <a:off x="349756" y="4672402"/>
            <a:ext cx="60019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Gaussian Kernel: (Commonly used </a:t>
            </a:r>
            <a:r>
              <a:rPr lang="en-US" dirty="0">
                <a:sym typeface="Wingdings" pitchFamily="2" charset="2"/>
              </a:rPr>
              <a:t> Very smooth):</a:t>
            </a:r>
            <a:endParaRPr lang="en-US" dirty="0"/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205F753F-357A-E441-9A11-881A6F414279}"/>
              </a:ext>
            </a:extLst>
          </p:cNvPr>
          <p:cNvSpPr/>
          <p:nvPr/>
        </p:nvSpPr>
        <p:spPr>
          <a:xfrm>
            <a:off x="5845669" y="2831524"/>
            <a:ext cx="1264553" cy="524657"/>
          </a:xfrm>
          <a:prstGeom prst="wedgeRectCallout">
            <a:avLst>
              <a:gd name="adj1" fmla="val -54025"/>
              <a:gd name="adj2" fmla="val 93928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718AF672-FDB1-E844-854A-34BE73F7367D}"/>
              </a:ext>
            </a:extLst>
          </p:cNvPr>
          <p:cNvSpPr/>
          <p:nvPr/>
        </p:nvSpPr>
        <p:spPr>
          <a:xfrm>
            <a:off x="3602461" y="2853725"/>
            <a:ext cx="1264553" cy="524657"/>
          </a:xfrm>
          <a:prstGeom prst="wedgeRectCallout">
            <a:avLst>
              <a:gd name="adj1" fmla="val 47921"/>
              <a:gd name="adj2" fmla="val 96785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76878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CF0407-925F-FA44-923A-D50B2C28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3" y="2685542"/>
            <a:ext cx="5897910" cy="4172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B6853-BFFB-8A43-91D1-BCBD1F51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692348"/>
            <a:ext cx="10801350" cy="1325563"/>
          </a:xfrm>
        </p:spPr>
        <p:txBody>
          <a:bodyPr/>
          <a:lstStyle/>
          <a:p>
            <a:r>
              <a:rPr lang="en-US" dirty="0"/>
              <a:t>Constructing KDEs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C732-CE52-8640-8BE2-816DE83C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338543"/>
            <a:ext cx="10515600" cy="1668328"/>
          </a:xfrm>
        </p:spPr>
        <p:txBody>
          <a:bodyPr/>
          <a:lstStyle/>
          <a:p>
            <a:r>
              <a:rPr lang="en-US" dirty="0"/>
              <a:t>Non-parametric Model</a:t>
            </a:r>
          </a:p>
          <a:p>
            <a:pPr lvl="1"/>
            <a:r>
              <a:rPr lang="en-US" dirty="0"/>
              <a:t>size/complexity of the model </a:t>
            </a:r>
            <a:br>
              <a:rPr lang="en-US" dirty="0"/>
            </a:br>
            <a:r>
              <a:rPr lang="en-US" dirty="0"/>
              <a:t>depends on the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02378-DDA2-6542-92C4-A1CA9122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786" y="320675"/>
            <a:ext cx="4900245" cy="3291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35A19-0139-0E4F-BEBE-014B9885DBE2}"/>
              </a:ext>
            </a:extLst>
          </p:cNvPr>
          <p:cNvSpPr txBox="1"/>
          <p:nvPr/>
        </p:nvSpPr>
        <p:spPr>
          <a:xfrm>
            <a:off x="6716620" y="82778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88F8-BD85-314F-B8BA-B67FA35BE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844" y="3612252"/>
            <a:ext cx="4661187" cy="3245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B2A3-DDB7-7A4E-BEFC-CA29C3826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92" y="175717"/>
            <a:ext cx="5198738" cy="1338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2CD3F6-5FCB-B543-BEBE-F9F56BCDDD93}"/>
              </a:ext>
            </a:extLst>
          </p:cNvPr>
          <p:cNvSpPr txBox="1"/>
          <p:nvPr/>
        </p:nvSpPr>
        <p:spPr>
          <a:xfrm>
            <a:off x="349756" y="1659379"/>
            <a:ext cx="60019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Gaussian Kernel: (Commonly used </a:t>
            </a:r>
            <a:r>
              <a:rPr lang="en-US" dirty="0">
                <a:sym typeface="Wingdings" pitchFamily="2" charset="2"/>
              </a:rPr>
              <a:t> Very smooth):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EAC697-9D44-1646-B765-ED439C7EA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07" y="2079614"/>
            <a:ext cx="3568908" cy="6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3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CF0407-925F-FA44-923A-D50B2C28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3" y="2685542"/>
            <a:ext cx="5897910" cy="4172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B6853-BFFB-8A43-91D1-BCBD1F51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692348"/>
            <a:ext cx="10801350" cy="1325563"/>
          </a:xfrm>
        </p:spPr>
        <p:txBody>
          <a:bodyPr/>
          <a:lstStyle/>
          <a:p>
            <a:r>
              <a:rPr lang="en-US" dirty="0"/>
              <a:t>Constructing KDEs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C732-CE52-8640-8BE2-816DE83C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338543"/>
            <a:ext cx="10515600" cy="1668328"/>
          </a:xfrm>
        </p:spPr>
        <p:txBody>
          <a:bodyPr/>
          <a:lstStyle/>
          <a:p>
            <a:r>
              <a:rPr lang="en-US" dirty="0"/>
              <a:t>Non-parametric Model</a:t>
            </a:r>
          </a:p>
          <a:p>
            <a:pPr lvl="1"/>
            <a:r>
              <a:rPr lang="en-US" dirty="0"/>
              <a:t>“Size/complexity of the model </a:t>
            </a:r>
            <a:br>
              <a:rPr lang="en-US" dirty="0"/>
            </a:br>
            <a:r>
              <a:rPr lang="en-US" dirty="0"/>
              <a:t>depends on the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02378-DDA2-6542-92C4-A1CA91225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87" y="564584"/>
            <a:ext cx="2733706" cy="183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35A19-0139-0E4F-BEBE-014B9885DBE2}"/>
              </a:ext>
            </a:extLst>
          </p:cNvPr>
          <p:cNvSpPr txBox="1"/>
          <p:nvPr/>
        </p:nvSpPr>
        <p:spPr>
          <a:xfrm>
            <a:off x="7338554" y="175717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88F8-BD85-314F-B8BA-B67FA35B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130" y="564584"/>
            <a:ext cx="2637058" cy="1836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B2A3-DDB7-7A4E-BEFC-CA29C382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92" y="175717"/>
            <a:ext cx="5198738" cy="1338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2CD3F6-5FCB-B543-BEBE-F9F56BCDDD93}"/>
              </a:ext>
            </a:extLst>
          </p:cNvPr>
          <p:cNvSpPr txBox="1"/>
          <p:nvPr/>
        </p:nvSpPr>
        <p:spPr>
          <a:xfrm>
            <a:off x="349756" y="1659379"/>
            <a:ext cx="60019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Gaussian Kernel: (Commonly used </a:t>
            </a:r>
            <a:r>
              <a:rPr lang="en-US" dirty="0">
                <a:sym typeface="Wingdings" pitchFamily="2" charset="2"/>
              </a:rPr>
              <a:t> Very smooth)):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EAC697-9D44-1646-B765-ED439C7EA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007" y="2079614"/>
            <a:ext cx="3568908" cy="68161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07F81F-C396-1A4B-99E4-BE8180E40354}"/>
              </a:ext>
            </a:extLst>
          </p:cNvPr>
          <p:cNvSpPr txBox="1">
            <a:spLocks/>
          </p:cNvSpPr>
          <p:nvPr/>
        </p:nvSpPr>
        <p:spPr>
          <a:xfrm>
            <a:off x="6678753" y="2685542"/>
            <a:ext cx="5359435" cy="3865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None/>
            </a:pPr>
            <a:r>
              <a:rPr lang="en-US" dirty="0"/>
              <a:t>How do you pick the kernel and bandwidth?</a:t>
            </a:r>
          </a:p>
          <a:p>
            <a:r>
              <a:rPr lang="en-US" b="1" dirty="0"/>
              <a:t>Goal:</a:t>
            </a:r>
            <a:r>
              <a:rPr lang="en-US" dirty="0"/>
              <a:t> fit unseen data</a:t>
            </a:r>
          </a:p>
          <a:p>
            <a:r>
              <a:rPr lang="en-US" b="1" dirty="0"/>
              <a:t>Idea: </a:t>
            </a:r>
            <a:r>
              <a:rPr lang="en-US" dirty="0"/>
              <a:t>Cross Validation </a:t>
            </a:r>
          </a:p>
          <a:p>
            <a:pPr lvl="1"/>
            <a:r>
              <a:rPr lang="en-US" dirty="0"/>
              <a:t>Hide some data</a:t>
            </a:r>
          </a:p>
          <a:p>
            <a:pPr lvl="1"/>
            <a:r>
              <a:rPr lang="en-US" dirty="0"/>
              <a:t>Draw the curve</a:t>
            </a:r>
          </a:p>
          <a:p>
            <a:pPr lvl="1"/>
            <a:r>
              <a:rPr lang="en-US" dirty="0"/>
              <a:t>Check if curve “fits” hidden data … 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316685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28784</TotalTime>
  <Words>1836</Words>
  <Application>Microsoft Macintosh PowerPoint</Application>
  <PresentationFormat>Widescreen</PresentationFormat>
  <Paragraphs>330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ＭＳ Ｐゴシック</vt:lpstr>
      <vt:lpstr>Arial</vt:lpstr>
      <vt:lpstr>Calibri</vt:lpstr>
      <vt:lpstr>Century Gothic</vt:lpstr>
      <vt:lpstr>Consolas</vt:lpstr>
      <vt:lpstr>Courier</vt:lpstr>
      <vt:lpstr>Gill Sans</vt:lpstr>
      <vt:lpstr>Helvetica Neue</vt:lpstr>
      <vt:lpstr>Helvetica Neue Light</vt:lpstr>
      <vt:lpstr>Helvetica Neue Regular</vt:lpstr>
      <vt:lpstr>Lucida Grande</vt:lpstr>
      <vt:lpstr>Monaco</vt:lpstr>
      <vt:lpstr>Times</vt:lpstr>
      <vt:lpstr>Wingdings</vt:lpstr>
      <vt:lpstr>2_Office Theme</vt:lpstr>
      <vt:lpstr>Data 100 Lecture 9:  Scraping Web Technologies</vt:lpstr>
      <vt:lpstr>Last Week …</vt:lpstr>
      <vt:lpstr>Visualization</vt:lpstr>
      <vt:lpstr>Kernel Density Estimates and Smoothing</vt:lpstr>
      <vt:lpstr>Kernel Density Estimators</vt:lpstr>
      <vt:lpstr>Kernel Density Estimators</vt:lpstr>
      <vt:lpstr>Constructing KDEs</vt:lpstr>
      <vt:lpstr>Constructing KDEs</vt:lpstr>
      <vt:lpstr>Constructing KDEs</vt:lpstr>
      <vt:lpstr>PowerPoint Presentation</vt:lpstr>
      <vt:lpstr>Smoothing a Scatter Plot</vt:lpstr>
      <vt:lpstr>Smoothing a Scatter Plot</vt:lpstr>
      <vt:lpstr>Dealing with Big Data (Smoothly)</vt:lpstr>
      <vt:lpstr>What’s Next …</vt:lpstr>
      <vt:lpstr>This Week</vt:lpstr>
      <vt:lpstr>Getting Data from the Web</vt:lpstr>
      <vt:lpstr>Pandas read_html</vt:lpstr>
      <vt:lpstr>HTTP – Hypertext Transfer Protocol</vt:lpstr>
      <vt:lpstr>HTTP  Hypertext Transfer Protocol</vt:lpstr>
      <vt:lpstr>Request – Response Protocol</vt:lpstr>
      <vt:lpstr>Request – Response Protocol</vt:lpstr>
      <vt:lpstr>In a Web Browser</vt:lpstr>
      <vt:lpstr>Request Types (Main Types)</vt:lpstr>
      <vt:lpstr>Response Status Codes</vt:lpstr>
      <vt:lpstr>HTML, XML, and JSON</vt:lpstr>
      <vt:lpstr>HTML/XML/JSON</vt:lpstr>
      <vt:lpstr>JSON: JavaScript Object Notation</vt:lpstr>
      <vt:lpstr>XML and HTML</vt:lpstr>
      <vt:lpstr>XML is a standard for semantic, hierarchical representation of data</vt:lpstr>
      <vt:lpstr>Syntax : Element / Node</vt:lpstr>
      <vt:lpstr>Syntax : Nesting</vt:lpstr>
      <vt:lpstr>Syntax : Empty Nodes</vt:lpstr>
      <vt:lpstr>Syntax : Attributes</vt:lpstr>
      <vt:lpstr>Syntax : Comments</vt:lpstr>
      <vt:lpstr>Well-formed XML</vt:lpstr>
      <vt:lpstr>Well-formed XML:</vt:lpstr>
      <vt:lpstr>xHTML: Extensible Hypertext Markup Language</vt:lpstr>
      <vt:lpstr>PowerPoint Presentation</vt:lpstr>
      <vt:lpstr>DOM: Document Object Model</vt:lpstr>
      <vt:lpstr>Tree terminology</vt:lpstr>
      <vt:lpstr>HTML trees: a few additional “rules”</vt:lpstr>
      <vt:lpstr>PowerPoint Presentation</vt:lpstr>
      <vt:lpstr>Next lecture Regex 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592</cp:revision>
  <cp:lastPrinted>2018-02-13T08:34:41Z</cp:lastPrinted>
  <dcterms:created xsi:type="dcterms:W3CDTF">2016-10-21T21:56:42Z</dcterms:created>
  <dcterms:modified xsi:type="dcterms:W3CDTF">2018-02-19T16:39:45Z</dcterms:modified>
</cp:coreProperties>
</file>